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438" r:id="rId3"/>
    <p:sldId id="536" r:id="rId4"/>
    <p:sldId id="706" r:id="rId5"/>
    <p:sldId id="708" r:id="rId6"/>
    <p:sldId id="709" r:id="rId7"/>
    <p:sldId id="710" r:id="rId8"/>
    <p:sldId id="711" r:id="rId9"/>
    <p:sldId id="712" r:id="rId10"/>
    <p:sldId id="713" r:id="rId11"/>
    <p:sldId id="705" r:id="rId12"/>
    <p:sldId id="715" r:id="rId13"/>
    <p:sldId id="716" r:id="rId14"/>
    <p:sldId id="704" r:id="rId1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D14"/>
    <a:srgbClr val="FFB45B"/>
    <a:srgbClr val="749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74" autoAdjust="0"/>
  </p:normalViewPr>
  <p:slideViewPr>
    <p:cSldViewPr>
      <p:cViewPr varScale="1">
        <p:scale>
          <a:sx n="59" d="100"/>
          <a:sy n="59" d="100"/>
        </p:scale>
        <p:origin x="163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838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mael%20Navas\Dropbox\Khaos\Docencia\generalesdistrit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Hoja1!$A$1</c:f>
              <c:strCache>
                <c:ptCount val="1"/>
                <c:pt idx="0">
                  <c:v>Bronx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Hoja1!$B$115:$B$152</c:f>
              <c:numCache>
                <c:formatCode>m/d/yyyy</c:formatCode>
                <c:ptCount val="38"/>
                <c:pt idx="0">
                  <c:v>42218</c:v>
                </c:pt>
                <c:pt idx="1">
                  <c:v>42219</c:v>
                </c:pt>
                <c:pt idx="2">
                  <c:v>42220</c:v>
                </c:pt>
                <c:pt idx="3">
                  <c:v>42221</c:v>
                </c:pt>
                <c:pt idx="4">
                  <c:v>42222</c:v>
                </c:pt>
                <c:pt idx="5">
                  <c:v>42223</c:v>
                </c:pt>
                <c:pt idx="6">
                  <c:v>42224</c:v>
                </c:pt>
                <c:pt idx="7">
                  <c:v>42225</c:v>
                </c:pt>
                <c:pt idx="8">
                  <c:v>42226</c:v>
                </c:pt>
                <c:pt idx="9">
                  <c:v>42227</c:v>
                </c:pt>
                <c:pt idx="10">
                  <c:v>42228</c:v>
                </c:pt>
                <c:pt idx="11">
                  <c:v>42229</c:v>
                </c:pt>
                <c:pt idx="12">
                  <c:v>42230</c:v>
                </c:pt>
                <c:pt idx="13">
                  <c:v>42231</c:v>
                </c:pt>
                <c:pt idx="14">
                  <c:v>42232</c:v>
                </c:pt>
                <c:pt idx="15">
                  <c:v>42233</c:v>
                </c:pt>
                <c:pt idx="16">
                  <c:v>42234</c:v>
                </c:pt>
                <c:pt idx="17">
                  <c:v>42235</c:v>
                </c:pt>
                <c:pt idx="18">
                  <c:v>42236</c:v>
                </c:pt>
                <c:pt idx="19">
                  <c:v>42237</c:v>
                </c:pt>
                <c:pt idx="20">
                  <c:v>42238</c:v>
                </c:pt>
                <c:pt idx="21">
                  <c:v>42239</c:v>
                </c:pt>
                <c:pt idx="22">
                  <c:v>42240</c:v>
                </c:pt>
                <c:pt idx="23">
                  <c:v>42241</c:v>
                </c:pt>
                <c:pt idx="24">
                  <c:v>42242</c:v>
                </c:pt>
                <c:pt idx="25">
                  <c:v>42243</c:v>
                </c:pt>
                <c:pt idx="26">
                  <c:v>42244</c:v>
                </c:pt>
                <c:pt idx="27">
                  <c:v>42245</c:v>
                </c:pt>
                <c:pt idx="28">
                  <c:v>42246</c:v>
                </c:pt>
                <c:pt idx="29">
                  <c:v>42247</c:v>
                </c:pt>
                <c:pt idx="30">
                  <c:v>42248</c:v>
                </c:pt>
                <c:pt idx="31">
                  <c:v>42249</c:v>
                </c:pt>
                <c:pt idx="32">
                  <c:v>42250</c:v>
                </c:pt>
                <c:pt idx="33">
                  <c:v>42251</c:v>
                </c:pt>
                <c:pt idx="34">
                  <c:v>42252</c:v>
                </c:pt>
                <c:pt idx="35">
                  <c:v>42253</c:v>
                </c:pt>
                <c:pt idx="36">
                  <c:v>42254</c:v>
                </c:pt>
                <c:pt idx="37">
                  <c:v>42255</c:v>
                </c:pt>
              </c:numCache>
            </c:numRef>
          </c:cat>
          <c:val>
            <c:numRef>
              <c:f>Hoja1!$C$1:$C$38</c:f>
              <c:numCache>
                <c:formatCode>0.00</c:formatCode>
                <c:ptCount val="38"/>
                <c:pt idx="0">
                  <c:v>141.65318496572101</c:v>
                </c:pt>
                <c:pt idx="1">
                  <c:v>161.75598728827401</c:v>
                </c:pt>
                <c:pt idx="2">
                  <c:v>171.61916530071801</c:v>
                </c:pt>
                <c:pt idx="3">
                  <c:v>196.39615682345899</c:v>
                </c:pt>
                <c:pt idx="4">
                  <c:v>177.066763528119</c:v>
                </c:pt>
                <c:pt idx="5">
                  <c:v>230.21507116203799</c:v>
                </c:pt>
                <c:pt idx="6">
                  <c:v>155.60687217482899</c:v>
                </c:pt>
                <c:pt idx="7">
                  <c:v>150.21088344419499</c:v>
                </c:pt>
                <c:pt idx="8">
                  <c:v>163.73718366814501</c:v>
                </c:pt>
                <c:pt idx="9">
                  <c:v>202.12136531740899</c:v>
                </c:pt>
                <c:pt idx="10">
                  <c:v>179.71233959281901</c:v>
                </c:pt>
                <c:pt idx="11">
                  <c:v>300.43775221086901</c:v>
                </c:pt>
                <c:pt idx="12">
                  <c:v>261.86853830514298</c:v>
                </c:pt>
                <c:pt idx="13">
                  <c:v>189.08030610948799</c:v>
                </c:pt>
                <c:pt idx="14">
                  <c:v>149.13842712097701</c:v>
                </c:pt>
                <c:pt idx="15">
                  <c:v>167.28950689186499</c:v>
                </c:pt>
                <c:pt idx="16">
                  <c:v>171.19315306375501</c:v>
                </c:pt>
                <c:pt idx="17">
                  <c:v>166.53471947567601</c:v>
                </c:pt>
                <c:pt idx="18">
                  <c:v>188.13660252263901</c:v>
                </c:pt>
                <c:pt idx="19">
                  <c:v>295.18933846090903</c:v>
                </c:pt>
                <c:pt idx="20">
                  <c:v>205.11172879877901</c:v>
                </c:pt>
                <c:pt idx="21">
                  <c:v>255.4274200463</c:v>
                </c:pt>
                <c:pt idx="22">
                  <c:v>234.05301458724301</c:v>
                </c:pt>
                <c:pt idx="23">
                  <c:v>154.80296485711301</c:v>
                </c:pt>
                <c:pt idx="24">
                  <c:v>248.90894471068799</c:v>
                </c:pt>
                <c:pt idx="25">
                  <c:v>217.60144543164</c:v>
                </c:pt>
                <c:pt idx="26">
                  <c:v>208.570138273064</c:v>
                </c:pt>
                <c:pt idx="27">
                  <c:v>157.79332954330101</c:v>
                </c:pt>
                <c:pt idx="28">
                  <c:v>130.654152327319</c:v>
                </c:pt>
                <c:pt idx="29">
                  <c:v>141.05686561307101</c:v>
                </c:pt>
                <c:pt idx="30">
                  <c:v>266.39243179043899</c:v>
                </c:pt>
                <c:pt idx="31">
                  <c:v>205.56920068197701</c:v>
                </c:pt>
                <c:pt idx="32">
                  <c:v>206.49153970608</c:v>
                </c:pt>
                <c:pt idx="33">
                  <c:v>184.684328175753</c:v>
                </c:pt>
                <c:pt idx="34">
                  <c:v>231.576418053266</c:v>
                </c:pt>
                <c:pt idx="35">
                  <c:v>166.63099746242401</c:v>
                </c:pt>
                <c:pt idx="36">
                  <c:v>174.34360664650501</c:v>
                </c:pt>
                <c:pt idx="37">
                  <c:v>203.72668476257499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Hoja1!$A$39</c:f>
              <c:strCache>
                <c:ptCount val="1"/>
                <c:pt idx="0">
                  <c:v>Brooklyn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Hoja1!$B$115:$B$152</c:f>
              <c:numCache>
                <c:formatCode>m/d/yyyy</c:formatCode>
                <c:ptCount val="38"/>
                <c:pt idx="0">
                  <c:v>42218</c:v>
                </c:pt>
                <c:pt idx="1">
                  <c:v>42219</c:v>
                </c:pt>
                <c:pt idx="2">
                  <c:v>42220</c:v>
                </c:pt>
                <c:pt idx="3">
                  <c:v>42221</c:v>
                </c:pt>
                <c:pt idx="4">
                  <c:v>42222</c:v>
                </c:pt>
                <c:pt idx="5">
                  <c:v>42223</c:v>
                </c:pt>
                <c:pt idx="6">
                  <c:v>42224</c:v>
                </c:pt>
                <c:pt idx="7">
                  <c:v>42225</c:v>
                </c:pt>
                <c:pt idx="8">
                  <c:v>42226</c:v>
                </c:pt>
                <c:pt idx="9">
                  <c:v>42227</c:v>
                </c:pt>
                <c:pt idx="10">
                  <c:v>42228</c:v>
                </c:pt>
                <c:pt idx="11">
                  <c:v>42229</c:v>
                </c:pt>
                <c:pt idx="12">
                  <c:v>42230</c:v>
                </c:pt>
                <c:pt idx="13">
                  <c:v>42231</c:v>
                </c:pt>
                <c:pt idx="14">
                  <c:v>42232</c:v>
                </c:pt>
                <c:pt idx="15">
                  <c:v>42233</c:v>
                </c:pt>
                <c:pt idx="16">
                  <c:v>42234</c:v>
                </c:pt>
                <c:pt idx="17">
                  <c:v>42235</c:v>
                </c:pt>
                <c:pt idx="18">
                  <c:v>42236</c:v>
                </c:pt>
                <c:pt idx="19">
                  <c:v>42237</c:v>
                </c:pt>
                <c:pt idx="20">
                  <c:v>42238</c:v>
                </c:pt>
                <c:pt idx="21">
                  <c:v>42239</c:v>
                </c:pt>
                <c:pt idx="22">
                  <c:v>42240</c:v>
                </c:pt>
                <c:pt idx="23">
                  <c:v>42241</c:v>
                </c:pt>
                <c:pt idx="24">
                  <c:v>42242</c:v>
                </c:pt>
                <c:pt idx="25">
                  <c:v>42243</c:v>
                </c:pt>
                <c:pt idx="26">
                  <c:v>42244</c:v>
                </c:pt>
                <c:pt idx="27">
                  <c:v>42245</c:v>
                </c:pt>
                <c:pt idx="28">
                  <c:v>42246</c:v>
                </c:pt>
                <c:pt idx="29">
                  <c:v>42247</c:v>
                </c:pt>
                <c:pt idx="30">
                  <c:v>42248</c:v>
                </c:pt>
                <c:pt idx="31">
                  <c:v>42249</c:v>
                </c:pt>
                <c:pt idx="32">
                  <c:v>42250</c:v>
                </c:pt>
                <c:pt idx="33">
                  <c:v>42251</c:v>
                </c:pt>
                <c:pt idx="34">
                  <c:v>42252</c:v>
                </c:pt>
                <c:pt idx="35">
                  <c:v>42253</c:v>
                </c:pt>
                <c:pt idx="36">
                  <c:v>42254</c:v>
                </c:pt>
                <c:pt idx="37">
                  <c:v>42255</c:v>
                </c:pt>
              </c:numCache>
            </c:numRef>
          </c:cat>
          <c:val>
            <c:numRef>
              <c:f>Hoja1!$C$39:$C$76</c:f>
              <c:numCache>
                <c:formatCode>0.00</c:formatCode>
                <c:ptCount val="38"/>
                <c:pt idx="0">
                  <c:v>170.06952817297599</c:v>
                </c:pt>
                <c:pt idx="1">
                  <c:v>203.167924231706</c:v>
                </c:pt>
                <c:pt idx="2">
                  <c:v>245.60052536658</c:v>
                </c:pt>
                <c:pt idx="3">
                  <c:v>219.01463815789401</c:v>
                </c:pt>
                <c:pt idx="4">
                  <c:v>221.32781786513999</c:v>
                </c:pt>
                <c:pt idx="5">
                  <c:v>229.266627588901</c:v>
                </c:pt>
                <c:pt idx="6">
                  <c:v>180.737659391379</c:v>
                </c:pt>
                <c:pt idx="7">
                  <c:v>166.54604181348299</c:v>
                </c:pt>
                <c:pt idx="8">
                  <c:v>193.15610788772099</c:v>
                </c:pt>
                <c:pt idx="9">
                  <c:v>218.99021906070601</c:v>
                </c:pt>
                <c:pt idx="10">
                  <c:v>217.249279916208</c:v>
                </c:pt>
                <c:pt idx="11">
                  <c:v>235.41170915958401</c:v>
                </c:pt>
                <c:pt idx="12">
                  <c:v>244.824597628123</c:v>
                </c:pt>
                <c:pt idx="13">
                  <c:v>219.26325268185701</c:v>
                </c:pt>
                <c:pt idx="14">
                  <c:v>184.024752059169</c:v>
                </c:pt>
                <c:pt idx="15">
                  <c:v>208.979918272037</c:v>
                </c:pt>
                <c:pt idx="16">
                  <c:v>243.56958917235499</c:v>
                </c:pt>
                <c:pt idx="17">
                  <c:v>253.93847547380099</c:v>
                </c:pt>
                <c:pt idx="18">
                  <c:v>234.37036487689099</c:v>
                </c:pt>
                <c:pt idx="19">
                  <c:v>233.42338809748301</c:v>
                </c:pt>
                <c:pt idx="20">
                  <c:v>177.97417731576499</c:v>
                </c:pt>
                <c:pt idx="21">
                  <c:v>190.98442074445799</c:v>
                </c:pt>
                <c:pt idx="22">
                  <c:v>201.19021783805999</c:v>
                </c:pt>
                <c:pt idx="23">
                  <c:v>220.561449932795</c:v>
                </c:pt>
                <c:pt idx="24">
                  <c:v>237.92088821680099</c:v>
                </c:pt>
                <c:pt idx="25">
                  <c:v>219.226382374965</c:v>
                </c:pt>
                <c:pt idx="26">
                  <c:v>215.83344553122399</c:v>
                </c:pt>
                <c:pt idx="27">
                  <c:v>308.83334117979302</c:v>
                </c:pt>
                <c:pt idx="28">
                  <c:v>232.15643051308101</c:v>
                </c:pt>
                <c:pt idx="29">
                  <c:v>204.473835688121</c:v>
                </c:pt>
                <c:pt idx="30">
                  <c:v>203.582076308784</c:v>
                </c:pt>
                <c:pt idx="31">
                  <c:v>265.02985350239999</c:v>
                </c:pt>
                <c:pt idx="32">
                  <c:v>230.98311976343001</c:v>
                </c:pt>
                <c:pt idx="33">
                  <c:v>194.71995900589201</c:v>
                </c:pt>
                <c:pt idx="34">
                  <c:v>174.503191350788</c:v>
                </c:pt>
                <c:pt idx="35">
                  <c:v>154.69601677148799</c:v>
                </c:pt>
                <c:pt idx="36">
                  <c:v>147.060402126952</c:v>
                </c:pt>
                <c:pt idx="37">
                  <c:v>240.38858908341899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Hoja1!$A$77</c:f>
              <c:strCache>
                <c:ptCount val="1"/>
                <c:pt idx="0">
                  <c:v>Manhattan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Hoja1!$B$115:$B$152</c:f>
              <c:numCache>
                <c:formatCode>m/d/yyyy</c:formatCode>
                <c:ptCount val="38"/>
                <c:pt idx="0">
                  <c:v>42218</c:v>
                </c:pt>
                <c:pt idx="1">
                  <c:v>42219</c:v>
                </c:pt>
                <c:pt idx="2">
                  <c:v>42220</c:v>
                </c:pt>
                <c:pt idx="3">
                  <c:v>42221</c:v>
                </c:pt>
                <c:pt idx="4">
                  <c:v>42222</c:v>
                </c:pt>
                <c:pt idx="5">
                  <c:v>42223</c:v>
                </c:pt>
                <c:pt idx="6">
                  <c:v>42224</c:v>
                </c:pt>
                <c:pt idx="7">
                  <c:v>42225</c:v>
                </c:pt>
                <c:pt idx="8">
                  <c:v>42226</c:v>
                </c:pt>
                <c:pt idx="9">
                  <c:v>42227</c:v>
                </c:pt>
                <c:pt idx="10">
                  <c:v>42228</c:v>
                </c:pt>
                <c:pt idx="11">
                  <c:v>42229</c:v>
                </c:pt>
                <c:pt idx="12">
                  <c:v>42230</c:v>
                </c:pt>
                <c:pt idx="13">
                  <c:v>42231</c:v>
                </c:pt>
                <c:pt idx="14">
                  <c:v>42232</c:v>
                </c:pt>
                <c:pt idx="15">
                  <c:v>42233</c:v>
                </c:pt>
                <c:pt idx="16">
                  <c:v>42234</c:v>
                </c:pt>
                <c:pt idx="17">
                  <c:v>42235</c:v>
                </c:pt>
                <c:pt idx="18">
                  <c:v>42236</c:v>
                </c:pt>
                <c:pt idx="19">
                  <c:v>42237</c:v>
                </c:pt>
                <c:pt idx="20">
                  <c:v>42238</c:v>
                </c:pt>
                <c:pt idx="21">
                  <c:v>42239</c:v>
                </c:pt>
                <c:pt idx="22">
                  <c:v>42240</c:v>
                </c:pt>
                <c:pt idx="23">
                  <c:v>42241</c:v>
                </c:pt>
                <c:pt idx="24">
                  <c:v>42242</c:v>
                </c:pt>
                <c:pt idx="25">
                  <c:v>42243</c:v>
                </c:pt>
                <c:pt idx="26">
                  <c:v>42244</c:v>
                </c:pt>
                <c:pt idx="27">
                  <c:v>42245</c:v>
                </c:pt>
                <c:pt idx="28">
                  <c:v>42246</c:v>
                </c:pt>
                <c:pt idx="29">
                  <c:v>42247</c:v>
                </c:pt>
                <c:pt idx="30">
                  <c:v>42248</c:v>
                </c:pt>
                <c:pt idx="31">
                  <c:v>42249</c:v>
                </c:pt>
                <c:pt idx="32">
                  <c:v>42250</c:v>
                </c:pt>
                <c:pt idx="33">
                  <c:v>42251</c:v>
                </c:pt>
                <c:pt idx="34">
                  <c:v>42252</c:v>
                </c:pt>
                <c:pt idx="35">
                  <c:v>42253</c:v>
                </c:pt>
                <c:pt idx="36">
                  <c:v>42254</c:v>
                </c:pt>
                <c:pt idx="37">
                  <c:v>42255</c:v>
                </c:pt>
              </c:numCache>
            </c:numRef>
          </c:cat>
          <c:val>
            <c:numRef>
              <c:f>Hoja1!$C$77:$C$114</c:f>
              <c:numCache>
                <c:formatCode>0.00</c:formatCode>
                <c:ptCount val="38"/>
                <c:pt idx="0">
                  <c:v>278.65581943812299</c:v>
                </c:pt>
                <c:pt idx="1">
                  <c:v>348.56759741612802</c:v>
                </c:pt>
                <c:pt idx="2">
                  <c:v>416.136106983655</c:v>
                </c:pt>
                <c:pt idx="3">
                  <c:v>346.31659418506001</c:v>
                </c:pt>
                <c:pt idx="4">
                  <c:v>369.27599248086602</c:v>
                </c:pt>
                <c:pt idx="5">
                  <c:v>346.77668448752797</c:v>
                </c:pt>
                <c:pt idx="6">
                  <c:v>298.27666491871997</c:v>
                </c:pt>
                <c:pt idx="7">
                  <c:v>288.51061885811703</c:v>
                </c:pt>
                <c:pt idx="8">
                  <c:v>311.32340843129401</c:v>
                </c:pt>
                <c:pt idx="9">
                  <c:v>309.66088856827599</c:v>
                </c:pt>
                <c:pt idx="10">
                  <c:v>369.06917803310802</c:v>
                </c:pt>
                <c:pt idx="11">
                  <c:v>385.691840133222</c:v>
                </c:pt>
                <c:pt idx="12">
                  <c:v>303.63169438859398</c:v>
                </c:pt>
                <c:pt idx="13">
                  <c:v>306.41703446123603</c:v>
                </c:pt>
                <c:pt idx="14">
                  <c:v>266.27456486423699</c:v>
                </c:pt>
                <c:pt idx="15">
                  <c:v>411.40309274907298</c:v>
                </c:pt>
                <c:pt idx="16">
                  <c:v>353.11369631383099</c:v>
                </c:pt>
                <c:pt idx="17">
                  <c:v>300.79081754565601</c:v>
                </c:pt>
                <c:pt idx="18">
                  <c:v>336.60053707458701</c:v>
                </c:pt>
                <c:pt idx="19">
                  <c:v>360.55769340892101</c:v>
                </c:pt>
                <c:pt idx="20">
                  <c:v>434.73773538591001</c:v>
                </c:pt>
                <c:pt idx="21">
                  <c:v>330.93433230497999</c:v>
                </c:pt>
                <c:pt idx="22">
                  <c:v>334.87915776624902</c:v>
                </c:pt>
                <c:pt idx="23">
                  <c:v>333.16132938643699</c:v>
                </c:pt>
                <c:pt idx="24">
                  <c:v>398.24949027270401</c:v>
                </c:pt>
                <c:pt idx="25">
                  <c:v>343.12148927728703</c:v>
                </c:pt>
                <c:pt idx="26">
                  <c:v>341.86639597834397</c:v>
                </c:pt>
                <c:pt idx="27">
                  <c:v>332.780985097496</c:v>
                </c:pt>
                <c:pt idx="28">
                  <c:v>296.08478029766098</c:v>
                </c:pt>
                <c:pt idx="29">
                  <c:v>333.71230632721301</c:v>
                </c:pt>
                <c:pt idx="30">
                  <c:v>280.36888626988798</c:v>
                </c:pt>
                <c:pt idx="31">
                  <c:v>347.75955107500499</c:v>
                </c:pt>
                <c:pt idx="32">
                  <c:v>378.71602202044699</c:v>
                </c:pt>
                <c:pt idx="33">
                  <c:v>290.80269835686602</c:v>
                </c:pt>
                <c:pt idx="34">
                  <c:v>246.45406913189299</c:v>
                </c:pt>
                <c:pt idx="35">
                  <c:v>255.528842910154</c:v>
                </c:pt>
                <c:pt idx="36">
                  <c:v>250.83648527256301</c:v>
                </c:pt>
                <c:pt idx="37">
                  <c:v>366.00053886884399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Hoja1!$A$115</c:f>
              <c:strCache>
                <c:ptCount val="1"/>
                <c:pt idx="0">
                  <c:v>Queens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Hoja1!$B$115:$B$152</c:f>
              <c:numCache>
                <c:formatCode>m/d/yyyy</c:formatCode>
                <c:ptCount val="38"/>
                <c:pt idx="0">
                  <c:v>42218</c:v>
                </c:pt>
                <c:pt idx="1">
                  <c:v>42219</c:v>
                </c:pt>
                <c:pt idx="2">
                  <c:v>42220</c:v>
                </c:pt>
                <c:pt idx="3">
                  <c:v>42221</c:v>
                </c:pt>
                <c:pt idx="4">
                  <c:v>42222</c:v>
                </c:pt>
                <c:pt idx="5">
                  <c:v>42223</c:v>
                </c:pt>
                <c:pt idx="6">
                  <c:v>42224</c:v>
                </c:pt>
                <c:pt idx="7">
                  <c:v>42225</c:v>
                </c:pt>
                <c:pt idx="8">
                  <c:v>42226</c:v>
                </c:pt>
                <c:pt idx="9">
                  <c:v>42227</c:v>
                </c:pt>
                <c:pt idx="10">
                  <c:v>42228</c:v>
                </c:pt>
                <c:pt idx="11">
                  <c:v>42229</c:v>
                </c:pt>
                <c:pt idx="12">
                  <c:v>42230</c:v>
                </c:pt>
                <c:pt idx="13">
                  <c:v>42231</c:v>
                </c:pt>
                <c:pt idx="14">
                  <c:v>42232</c:v>
                </c:pt>
                <c:pt idx="15">
                  <c:v>42233</c:v>
                </c:pt>
                <c:pt idx="16">
                  <c:v>42234</c:v>
                </c:pt>
                <c:pt idx="17">
                  <c:v>42235</c:v>
                </c:pt>
                <c:pt idx="18">
                  <c:v>42236</c:v>
                </c:pt>
                <c:pt idx="19">
                  <c:v>42237</c:v>
                </c:pt>
                <c:pt idx="20">
                  <c:v>42238</c:v>
                </c:pt>
                <c:pt idx="21">
                  <c:v>42239</c:v>
                </c:pt>
                <c:pt idx="22">
                  <c:v>42240</c:v>
                </c:pt>
                <c:pt idx="23">
                  <c:v>42241</c:v>
                </c:pt>
                <c:pt idx="24">
                  <c:v>42242</c:v>
                </c:pt>
                <c:pt idx="25">
                  <c:v>42243</c:v>
                </c:pt>
                <c:pt idx="26">
                  <c:v>42244</c:v>
                </c:pt>
                <c:pt idx="27">
                  <c:v>42245</c:v>
                </c:pt>
                <c:pt idx="28">
                  <c:v>42246</c:v>
                </c:pt>
                <c:pt idx="29">
                  <c:v>42247</c:v>
                </c:pt>
                <c:pt idx="30">
                  <c:v>42248</c:v>
                </c:pt>
                <c:pt idx="31">
                  <c:v>42249</c:v>
                </c:pt>
                <c:pt idx="32">
                  <c:v>42250</c:v>
                </c:pt>
                <c:pt idx="33">
                  <c:v>42251</c:v>
                </c:pt>
                <c:pt idx="34">
                  <c:v>42252</c:v>
                </c:pt>
                <c:pt idx="35">
                  <c:v>42253</c:v>
                </c:pt>
                <c:pt idx="36">
                  <c:v>42254</c:v>
                </c:pt>
                <c:pt idx="37">
                  <c:v>42255</c:v>
                </c:pt>
              </c:numCache>
            </c:numRef>
          </c:cat>
          <c:val>
            <c:numRef>
              <c:f>Hoja1!$C$115:$C$152</c:f>
              <c:numCache>
                <c:formatCode>0.00</c:formatCode>
                <c:ptCount val="38"/>
                <c:pt idx="0">
                  <c:v>252.13059279449601</c:v>
                </c:pt>
                <c:pt idx="1">
                  <c:v>238.14672171993999</c:v>
                </c:pt>
                <c:pt idx="2">
                  <c:v>250.221577275935</c:v>
                </c:pt>
                <c:pt idx="3">
                  <c:v>250.269916737058</c:v>
                </c:pt>
                <c:pt idx="4">
                  <c:v>232.73337763432599</c:v>
                </c:pt>
                <c:pt idx="5">
                  <c:v>253.87117147063</c:v>
                </c:pt>
                <c:pt idx="6">
                  <c:v>215.65324119532301</c:v>
                </c:pt>
                <c:pt idx="7">
                  <c:v>228.406335093081</c:v>
                </c:pt>
                <c:pt idx="8">
                  <c:v>247.71938793623701</c:v>
                </c:pt>
                <c:pt idx="9">
                  <c:v>264.94359650086</c:v>
                </c:pt>
                <c:pt idx="10">
                  <c:v>275.20570157466398</c:v>
                </c:pt>
                <c:pt idx="11">
                  <c:v>282.59404739246202</c:v>
                </c:pt>
                <c:pt idx="12">
                  <c:v>275.02236566310899</c:v>
                </c:pt>
                <c:pt idx="13">
                  <c:v>268.43904217416502</c:v>
                </c:pt>
                <c:pt idx="14">
                  <c:v>255.267512629778</c:v>
                </c:pt>
                <c:pt idx="15">
                  <c:v>268.93288916462097</c:v>
                </c:pt>
                <c:pt idx="16">
                  <c:v>244.352708484701</c:v>
                </c:pt>
                <c:pt idx="17">
                  <c:v>257.17594773705201</c:v>
                </c:pt>
                <c:pt idx="18">
                  <c:v>257.28531782153999</c:v>
                </c:pt>
                <c:pt idx="19">
                  <c:v>251.38921102091399</c:v>
                </c:pt>
                <c:pt idx="20">
                  <c:v>238.793575401537</c:v>
                </c:pt>
                <c:pt idx="21">
                  <c:v>288.630012872561</c:v>
                </c:pt>
                <c:pt idx="22">
                  <c:v>285.17818986568898</c:v>
                </c:pt>
                <c:pt idx="23">
                  <c:v>230.42091385018</c:v>
                </c:pt>
                <c:pt idx="24">
                  <c:v>232.732241918288</c:v>
                </c:pt>
                <c:pt idx="25">
                  <c:v>248.34981859170799</c:v>
                </c:pt>
                <c:pt idx="26">
                  <c:v>258.80004339414501</c:v>
                </c:pt>
                <c:pt idx="27">
                  <c:v>252.42234106962599</c:v>
                </c:pt>
                <c:pt idx="28">
                  <c:v>278.32608188498699</c:v>
                </c:pt>
                <c:pt idx="29">
                  <c:v>227.35754878194101</c:v>
                </c:pt>
                <c:pt idx="30">
                  <c:v>256.88330034681201</c:v>
                </c:pt>
                <c:pt idx="31">
                  <c:v>270.05120465245</c:v>
                </c:pt>
                <c:pt idx="32">
                  <c:v>239.410593455352</c:v>
                </c:pt>
                <c:pt idx="33">
                  <c:v>240.44768547875699</c:v>
                </c:pt>
                <c:pt idx="34">
                  <c:v>214.168347010551</c:v>
                </c:pt>
                <c:pt idx="35">
                  <c:v>223.843751339764</c:v>
                </c:pt>
                <c:pt idx="36">
                  <c:v>193.443817284689</c:v>
                </c:pt>
                <c:pt idx="37">
                  <c:v>255.34143269871799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5251536"/>
        <c:axId val="1525248272"/>
      </c:lineChart>
      <c:dateAx>
        <c:axId val="1525251536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248272"/>
        <c:crosses val="autoZero"/>
        <c:auto val="1"/>
        <c:lblOffset val="100"/>
        <c:baseTimeUnit val="days"/>
      </c:dateAx>
      <c:valAx>
        <c:axId val="152524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25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6535E8A-7352-47C7-B1D9-1D53D02333CD}" type="datetime1">
              <a:rPr lang="es-ES"/>
              <a:pPr/>
              <a:t>18/02/2016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28800716-AF78-4EA4-9F5F-C647C6240B59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6091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A52C286-89E3-432E-B487-29F807E6C2A1}" type="slidenum">
              <a:rPr lang="en-US"/>
              <a:pPr/>
              <a:t>1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45541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Varias</a:t>
            </a:r>
            <a:r>
              <a:rPr lang="en-GB" dirty="0" smtClean="0"/>
              <a:t> </a:t>
            </a:r>
            <a:r>
              <a:rPr lang="en-GB" dirty="0" err="1" smtClean="0"/>
              <a:t>herramientas</a:t>
            </a:r>
            <a:r>
              <a:rPr lang="en-GB" dirty="0" smtClean="0"/>
              <a:t> de </a:t>
            </a:r>
            <a:r>
              <a:rPr lang="en-GB" dirty="0" err="1" smtClean="0"/>
              <a:t>integración</a:t>
            </a:r>
            <a:r>
              <a:rPr lang="en-GB" dirty="0" smtClean="0"/>
              <a:t> de </a:t>
            </a:r>
            <a:r>
              <a:rPr lang="en-GB" dirty="0" err="1" smtClean="0"/>
              <a:t>datos</a:t>
            </a:r>
            <a:r>
              <a:rPr lang="en-GB" dirty="0" smtClean="0"/>
              <a:t> </a:t>
            </a:r>
            <a:r>
              <a:rPr lang="en-GB" dirty="0" err="1" smtClean="0"/>
              <a:t>en</a:t>
            </a:r>
            <a:r>
              <a:rPr lang="en-GB" dirty="0" smtClean="0"/>
              <a:t> </a:t>
            </a:r>
            <a:r>
              <a:rPr lang="en-GB" dirty="0" err="1" smtClean="0"/>
              <a:t>bología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sistemas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00716-AF78-4EA4-9F5F-C647C6240B59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545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GIS </a:t>
            </a:r>
            <a:r>
              <a:rPr lang="en-GB" dirty="0" err="1" smtClean="0"/>
              <a:t>capaz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aprovechar</a:t>
            </a:r>
            <a:r>
              <a:rPr lang="en-GB" baseline="0" dirty="0" smtClean="0"/>
              <a:t> la </a:t>
            </a:r>
            <a:r>
              <a:rPr lang="en-GB" baseline="0" dirty="0" err="1" smtClean="0"/>
              <a:t>semántica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dominio</a:t>
            </a:r>
            <a:r>
              <a:rPr lang="en-GB" baseline="0" dirty="0" smtClean="0"/>
              <a:t> para inferior Nuevo </a:t>
            </a:r>
            <a:r>
              <a:rPr lang="en-GB" baseline="0" dirty="0" err="1" smtClean="0"/>
              <a:t>comocimiento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usanod</a:t>
            </a:r>
            <a:r>
              <a:rPr lang="en-GB" baseline="0" dirty="0" smtClean="0"/>
              <a:t> Relaciones </a:t>
            </a:r>
            <a:r>
              <a:rPr lang="en-GB" baseline="0" dirty="0" err="1" smtClean="0"/>
              <a:t>espaciales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00716-AF78-4EA4-9F5F-C647C6240B59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761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Analizar</a:t>
            </a:r>
            <a:r>
              <a:rPr lang="en-GB" baseline="0" dirty="0" smtClean="0"/>
              <a:t> el </a:t>
            </a:r>
            <a:r>
              <a:rPr lang="en-GB" baseline="0" dirty="0" err="1" smtClean="0"/>
              <a:t>comportamiento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objetos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moviles</a:t>
            </a:r>
            <a:r>
              <a:rPr lang="en-GB" baseline="0" dirty="0" smtClean="0"/>
              <a:t> e </a:t>
            </a:r>
            <a:r>
              <a:rPr lang="en-GB" baseline="0" dirty="0" err="1" smtClean="0"/>
              <a:t>intentar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extraer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conclusiones</a:t>
            </a:r>
            <a:r>
              <a:rPr lang="en-GB" baseline="0" dirty="0" smtClean="0"/>
              <a:t>: personas, </a:t>
            </a:r>
            <a:r>
              <a:rPr lang="en-GB" baseline="0" dirty="0" err="1" smtClean="0"/>
              <a:t>turistas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vehículos</a:t>
            </a:r>
            <a:r>
              <a:rPr lang="en-GB" baseline="0" smtClean="0"/>
              <a:t>…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00716-AF78-4EA4-9F5F-C647C6240B59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8445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Personalización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información</a:t>
            </a:r>
            <a:r>
              <a:rPr lang="en-GB" baseline="0" dirty="0" smtClean="0"/>
              <a:t> y </a:t>
            </a:r>
            <a:r>
              <a:rPr lang="en-GB" baseline="0" dirty="0" err="1" smtClean="0"/>
              <a:t>recomendación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semántica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contenidos</a:t>
            </a:r>
            <a:r>
              <a:rPr lang="en-GB" baseline="0" dirty="0" smtClean="0"/>
              <a:t>. Sistema </a:t>
            </a:r>
            <a:r>
              <a:rPr lang="en-GB" baseline="0" dirty="0" err="1" smtClean="0"/>
              <a:t>basado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semántica</a:t>
            </a:r>
            <a:r>
              <a:rPr lang="en-GB" baseline="0" dirty="0" smtClean="0"/>
              <a:t> para la </a:t>
            </a:r>
            <a:r>
              <a:rPr lang="en-GB" baseline="0" dirty="0" err="1" smtClean="0"/>
              <a:t>recomendación</a:t>
            </a:r>
            <a:r>
              <a:rPr lang="en-GB" baseline="0" dirty="0" smtClean="0"/>
              <a:t> de </a:t>
            </a:r>
            <a:r>
              <a:rPr lang="en-GB" baseline="0" dirty="0" err="1" smtClean="0"/>
              <a:t>contenidos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turísticos</a:t>
            </a:r>
            <a:r>
              <a:rPr lang="en-GB" baseline="0" dirty="0" smtClean="0"/>
              <a:t> (</a:t>
            </a:r>
            <a:r>
              <a:rPr lang="en-GB" baseline="0" dirty="0" err="1" smtClean="0"/>
              <a:t>GeoTRIP</a:t>
            </a:r>
            <a:r>
              <a:rPr lang="en-GB" baseline="0" dirty="0" smtClean="0"/>
              <a:t>)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00716-AF78-4EA4-9F5F-C647C6240B59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447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Jmetal</a:t>
            </a:r>
            <a:r>
              <a:rPr lang="en-GB" dirty="0" smtClean="0"/>
              <a:t>: </a:t>
            </a:r>
            <a:r>
              <a:rPr lang="en-GB" dirty="0" err="1" smtClean="0"/>
              <a:t>marco</a:t>
            </a:r>
            <a:r>
              <a:rPr lang="en-GB" dirty="0" smtClean="0"/>
              <a:t> de trabajo para</a:t>
            </a:r>
            <a:r>
              <a:rPr lang="en-GB" baseline="0" dirty="0" smtClean="0"/>
              <a:t> la </a:t>
            </a:r>
            <a:r>
              <a:rPr lang="en-GB" baseline="0" dirty="0" err="1" smtClean="0"/>
              <a:t>optimización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multiobjetivo</a:t>
            </a:r>
            <a:r>
              <a:rPr lang="en-GB" baseline="0" dirty="0" smtClean="0"/>
              <a:t> con </a:t>
            </a:r>
            <a:r>
              <a:rPr lang="en-GB" baseline="0" dirty="0" err="1" smtClean="0"/>
              <a:t>metaheuristica</a:t>
            </a:r>
            <a:endParaRPr lang="en-GB" baseline="0" dirty="0" smtClean="0"/>
          </a:p>
          <a:p>
            <a:r>
              <a:rPr lang="en-GB" baseline="0" dirty="0" err="1" smtClean="0"/>
              <a:t>Bioqueries</a:t>
            </a:r>
            <a:r>
              <a:rPr lang="en-GB" baseline="0" dirty="0" smtClean="0"/>
              <a:t>:</a:t>
            </a:r>
          </a:p>
          <a:p>
            <a:r>
              <a:rPr lang="en-GB" baseline="0" dirty="0" smtClean="0"/>
              <a:t>SBMM: 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00716-AF78-4EA4-9F5F-C647C6240B59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163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Marcador de nota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s-ES" dirty="0" smtClean="0">
                <a:ea typeface="ＭＳ Ｐゴシック" pitchFamily="34" charset="-128"/>
              </a:rPr>
              <a:t>- </a:t>
            </a:r>
            <a:r>
              <a:rPr lang="es-ES" dirty="0" err="1" smtClean="0">
                <a:ea typeface="ＭＳ Ｐゴシック" pitchFamily="34" charset="-128"/>
              </a:rPr>
              <a:t>Bioledge</a:t>
            </a:r>
            <a:r>
              <a:rPr lang="es-ES" dirty="0" smtClean="0">
                <a:ea typeface="ＭＳ Ｐゴシック" pitchFamily="34" charset="-128"/>
              </a:rPr>
              <a:t>: herramienta</a:t>
            </a:r>
            <a:r>
              <a:rPr lang="es-ES" baseline="0" dirty="0" smtClean="0">
                <a:ea typeface="ＭＳ Ｐゴシック" pitchFamily="34" charset="-128"/>
              </a:rPr>
              <a:t> para la mejora de la producción de proteínas</a:t>
            </a:r>
          </a:p>
          <a:p>
            <a:pPr eaLnBrk="1" hangingPunct="1">
              <a:spcBef>
                <a:spcPct val="0"/>
              </a:spcBef>
            </a:pPr>
            <a:r>
              <a:rPr lang="es-ES" baseline="0" dirty="0" smtClean="0">
                <a:ea typeface="ＭＳ Ｐゴシック" pitchFamily="34" charset="-128"/>
              </a:rPr>
              <a:t>- E-</a:t>
            </a:r>
            <a:r>
              <a:rPr lang="es-ES" baseline="0" dirty="0" err="1" smtClean="0">
                <a:ea typeface="ＭＳ Ｐゴシック" pitchFamily="34" charset="-128"/>
              </a:rPr>
              <a:t>Compass</a:t>
            </a:r>
            <a:r>
              <a:rPr lang="es-ES" baseline="0" dirty="0" smtClean="0">
                <a:ea typeface="ＭＳ Ｐゴシック" pitchFamily="34" charset="-128"/>
              </a:rPr>
              <a:t>: Análisis del Big data para detección de fraude en transacciones on-line tarjetas de crédito y de minería de datos para el comportamiento y la tipología de los usuarios de tiendas virtuales (PYMES)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s-ES" dirty="0" smtClean="0">
                <a:ea typeface="ＭＳ Ｐゴシック" pitchFamily="34" charset="-128"/>
              </a:rPr>
              <a:t>KEYSTONE:</a:t>
            </a:r>
            <a:r>
              <a:rPr lang="es-ES" baseline="0" dirty="0" smtClean="0">
                <a:ea typeface="ＭＳ Ｐゴシック" pitchFamily="34" charset="-128"/>
              </a:rPr>
              <a:t> </a:t>
            </a:r>
            <a:r>
              <a:rPr lang="es-ES" baseline="0" dirty="0" err="1" smtClean="0">
                <a:ea typeface="ＭＳ Ｐゴシック" pitchFamily="34" charset="-128"/>
              </a:rPr>
              <a:t>Busquedas</a:t>
            </a:r>
            <a:r>
              <a:rPr lang="es-ES" baseline="0" dirty="0" smtClean="0">
                <a:ea typeface="ＭＳ Ｐゴシック" pitchFamily="34" charset="-128"/>
              </a:rPr>
              <a:t> semánticas por palabras clave en fuentes de datos </a:t>
            </a:r>
            <a:r>
              <a:rPr lang="es-ES" baseline="0" dirty="0" err="1" smtClean="0">
                <a:ea typeface="ＭＳ Ｐゴシック" pitchFamily="34" charset="-128"/>
              </a:rPr>
              <a:t>estrucrales</a:t>
            </a:r>
            <a:r>
              <a:rPr lang="es-ES" baseline="0" dirty="0" smtClean="0">
                <a:ea typeface="ＭＳ Ｐゴシック" pitchFamily="34" charset="-128"/>
              </a:rPr>
              <a:t>. Sistema de búsqueda basado en una ontología que describe imágenes de cáncer de hígado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s-ES" baseline="0" dirty="0" smtClean="0">
                <a:ea typeface="ＭＳ Ｐゴシック" pitchFamily="34" charset="-128"/>
              </a:rPr>
              <a:t>CHARME: Establecer estándares de intercambio de datos en biología de sistemas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r>
              <a:rPr lang="es-ES" baseline="0" dirty="0" err="1" smtClean="0">
                <a:ea typeface="ＭＳ Ｐゴシック" pitchFamily="34" charset="-128"/>
              </a:rPr>
              <a:t>ImAppNio</a:t>
            </a:r>
            <a:r>
              <a:rPr lang="es-ES" baseline="0" dirty="0" smtClean="0">
                <a:ea typeface="ＭＳ Ｐゴシック" pitchFamily="34" charset="-128"/>
              </a:rPr>
              <a:t>: Algoritmos de optimización</a:t>
            </a:r>
          </a:p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es-ES" dirty="0" smtClean="0">
              <a:ea typeface="ＭＳ Ｐゴシック" pitchFamily="34" charset="-128"/>
            </a:endParaRPr>
          </a:p>
        </p:txBody>
      </p:sp>
      <p:sp>
        <p:nvSpPr>
          <p:cNvPr id="81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FBD60B4-C8D0-4163-AA82-523814C1E78E}" type="slidenum">
              <a:rPr lang="es-ES">
                <a:cs typeface="Arial" charset="0"/>
              </a:rPr>
              <a:pPr/>
              <a:t>9</a:t>
            </a:fld>
            <a:endParaRPr lang="es-ES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2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A52C286-89E3-432E-B487-29F807E6C2A1}" type="slidenum">
              <a:rPr lang="en-US"/>
              <a:pPr/>
              <a:t>13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208607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04025" y="212725"/>
            <a:ext cx="2232025" cy="59134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07950" y="212725"/>
            <a:ext cx="6543675" cy="59134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752600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E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03849B-86CA-442A-8945-3E952A4560CC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7" name="Picture 5" descr="Kha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64046"/>
            <a:ext cx="2571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917848"/>
            <a:ext cx="8229600" cy="114300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A0938-0E4E-48CC-B62D-562A87FE7811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8" name="Picture 5" descr="Kha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64046"/>
            <a:ext cx="2571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917848"/>
            <a:ext cx="8229600" cy="114300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1A0938-0E4E-48CC-B62D-562A87FE7811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8" name="Picture 5" descr="Kha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64046"/>
            <a:ext cx="2571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7573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185DE8-9774-44B3-84A2-0B187AC1A6EA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DC9754-DC12-4C08-B76B-A6634C37138B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079179-4A80-4625-9379-3D3770FC706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720080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F41679-9A12-4DF3-AF1D-90B8CE5D329F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6" name="Picture 5" descr="Kha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64046"/>
            <a:ext cx="2571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956CDF-8500-4524-94E2-D1528592CED7}" type="slidenum">
              <a:rPr lang="en-US"/>
              <a:pPr/>
              <a:t>‹Nº›</a:t>
            </a:fld>
            <a:endParaRPr lang="en-US"/>
          </a:p>
        </p:txBody>
      </p:sp>
      <p:pic>
        <p:nvPicPr>
          <p:cNvPr id="5" name="Picture 5" descr="Khaos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64046"/>
            <a:ext cx="2571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4AD74A-FB01-449E-98D4-256658A99FC0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FD565F-8D97-42BE-B92D-440191C1D1C9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8270A0-6715-4BD0-B39C-72392E394D92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B5587B-558B-4134-88EF-5CDB9CF51CDF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45AFE2E-6D28-4E1D-91CE-0CCD304A94BB}" type="slidenum">
              <a:rPr lang="en-US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908050"/>
            <a:ext cx="9144000" cy="238125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sto MT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950" y="212725"/>
            <a:ext cx="8928100" cy="552450"/>
          </a:xfrm>
          <a:prstGeom prst="rect">
            <a:avLst/>
          </a:prstGeom>
          <a:effectLst/>
        </p:spPr>
        <p:txBody>
          <a:bodyPr vert="horz" wrap="square" lIns="91440" tIns="0" rIns="91440" bIns="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s-ES_tradnl" smtClean="0"/>
              <a:t>Click to edit Master title style</a:t>
            </a:r>
          </a:p>
        </p:txBody>
      </p:sp>
      <p:pic>
        <p:nvPicPr>
          <p:cNvPr id="1028" name="Picture 12" descr="fondo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1130300"/>
            <a:ext cx="9144000" cy="572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2269" name="Rectangle 13"/>
          <p:cNvSpPr>
            <a:spLocks noChangeArrowheads="1"/>
          </p:cNvSpPr>
          <p:nvPr/>
        </p:nvSpPr>
        <p:spPr bwMode="auto">
          <a:xfrm>
            <a:off x="0" y="5876925"/>
            <a:ext cx="8459788" cy="981075"/>
          </a:xfrm>
          <a:prstGeom prst="rect">
            <a:avLst/>
          </a:prstGeom>
          <a:solidFill>
            <a:schemeClr val="bg1">
              <a:alpha val="63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lnSpc>
          <a:spcPts val="5400"/>
        </a:lnSpc>
        <a:spcBef>
          <a:spcPct val="0"/>
        </a:spcBef>
        <a:spcAft>
          <a:spcPct val="0"/>
        </a:spcAft>
        <a:defRPr sz="4400" b="1">
          <a:solidFill>
            <a:srgbClr val="D96F1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ＭＳ Ｐゴシック" charset="-128"/>
        </a:defRPr>
      </a:lvl1pPr>
      <a:lvl2pPr algn="ctr" rtl="0" eaLnBrk="0" fontAlgn="base" hangingPunct="0">
        <a:lnSpc>
          <a:spcPts val="5400"/>
        </a:lnSpc>
        <a:spcBef>
          <a:spcPct val="0"/>
        </a:spcBef>
        <a:spcAft>
          <a:spcPct val="0"/>
        </a:spcAft>
        <a:defRPr sz="4400" b="1">
          <a:solidFill>
            <a:srgbClr val="D96F19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34" charset="-128"/>
          <a:cs typeface="ＭＳ Ｐゴシック" charset="-128"/>
        </a:defRPr>
      </a:lvl2pPr>
      <a:lvl3pPr algn="ctr" rtl="0" eaLnBrk="0" fontAlgn="base" hangingPunct="0">
        <a:lnSpc>
          <a:spcPts val="5400"/>
        </a:lnSpc>
        <a:spcBef>
          <a:spcPct val="0"/>
        </a:spcBef>
        <a:spcAft>
          <a:spcPct val="0"/>
        </a:spcAft>
        <a:defRPr sz="4400" b="1">
          <a:solidFill>
            <a:srgbClr val="D96F19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34" charset="-128"/>
          <a:cs typeface="ＭＳ Ｐゴシック" charset="-128"/>
        </a:defRPr>
      </a:lvl3pPr>
      <a:lvl4pPr algn="ctr" rtl="0" eaLnBrk="0" fontAlgn="base" hangingPunct="0">
        <a:lnSpc>
          <a:spcPts val="5400"/>
        </a:lnSpc>
        <a:spcBef>
          <a:spcPct val="0"/>
        </a:spcBef>
        <a:spcAft>
          <a:spcPct val="0"/>
        </a:spcAft>
        <a:defRPr sz="4400" b="1">
          <a:solidFill>
            <a:srgbClr val="D96F19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34" charset="-128"/>
          <a:cs typeface="ＭＳ Ｐゴシック" charset="-128"/>
        </a:defRPr>
      </a:lvl4pPr>
      <a:lvl5pPr algn="ctr" rtl="0" eaLnBrk="0" fontAlgn="base" hangingPunct="0">
        <a:lnSpc>
          <a:spcPts val="5400"/>
        </a:lnSpc>
        <a:spcBef>
          <a:spcPct val="0"/>
        </a:spcBef>
        <a:spcAft>
          <a:spcPct val="0"/>
        </a:spcAft>
        <a:defRPr sz="4400" b="1">
          <a:solidFill>
            <a:srgbClr val="D96F19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34" charset="-128"/>
          <a:cs typeface="ＭＳ Ｐゴシック" charset="-128"/>
        </a:defRPr>
      </a:lvl5pPr>
      <a:lvl6pPr marL="457200" algn="ctr" rtl="0" fontAlgn="base">
        <a:lnSpc>
          <a:spcPts val="5400"/>
        </a:lnSpc>
        <a:spcBef>
          <a:spcPct val="0"/>
        </a:spcBef>
        <a:spcAft>
          <a:spcPct val="0"/>
        </a:spcAft>
        <a:defRPr b="1">
          <a:solidFill>
            <a:srgbClr val="D96F19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34" charset="-128"/>
        </a:defRPr>
      </a:lvl6pPr>
      <a:lvl7pPr marL="914400" algn="ctr" rtl="0" fontAlgn="base">
        <a:lnSpc>
          <a:spcPts val="5400"/>
        </a:lnSpc>
        <a:spcBef>
          <a:spcPct val="0"/>
        </a:spcBef>
        <a:spcAft>
          <a:spcPct val="0"/>
        </a:spcAft>
        <a:defRPr b="1">
          <a:solidFill>
            <a:srgbClr val="D96F19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34" charset="-128"/>
        </a:defRPr>
      </a:lvl7pPr>
      <a:lvl8pPr marL="1371600" algn="ctr" rtl="0" fontAlgn="base">
        <a:lnSpc>
          <a:spcPts val="5400"/>
        </a:lnSpc>
        <a:spcBef>
          <a:spcPct val="0"/>
        </a:spcBef>
        <a:spcAft>
          <a:spcPct val="0"/>
        </a:spcAft>
        <a:defRPr b="1">
          <a:solidFill>
            <a:srgbClr val="D96F19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34" charset="-128"/>
        </a:defRPr>
      </a:lvl8pPr>
      <a:lvl9pPr marL="1828800" algn="ctr" rtl="0" fontAlgn="base">
        <a:lnSpc>
          <a:spcPts val="5400"/>
        </a:lnSpc>
        <a:spcBef>
          <a:spcPct val="0"/>
        </a:spcBef>
        <a:spcAft>
          <a:spcPct val="0"/>
        </a:spcAft>
        <a:defRPr b="1">
          <a:solidFill>
            <a:srgbClr val="D96F19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34" charset="-128"/>
        </a:defRPr>
      </a:lvl9pPr>
    </p:titleStyle>
    <p:bodyStyle>
      <a:lvl1pPr marL="282575" indent="-282575" algn="l" rtl="0" eaLnBrk="0" fontAlgn="base" hangingPunct="0">
        <a:spcBef>
          <a:spcPts val="1800"/>
        </a:spcBef>
        <a:spcAft>
          <a:spcPct val="0"/>
        </a:spcAft>
        <a:buClr>
          <a:srgbClr val="D96F19"/>
        </a:buClr>
        <a:buSzPct val="75000"/>
        <a:buFont typeface="Wingdings" charset="2"/>
        <a:buChar char="n"/>
        <a:defRPr sz="2000">
          <a:solidFill>
            <a:srgbClr val="262626"/>
          </a:solidFill>
          <a:latin typeface="+mn-lt"/>
          <a:ea typeface="+mn-ea"/>
          <a:cs typeface="ＭＳ Ｐゴシック" charset="-128"/>
        </a:defRPr>
      </a:lvl1pPr>
      <a:lvl2pPr marL="577850" indent="-295275" algn="l" rtl="0" eaLnBrk="0" fontAlgn="base" hangingPunct="0">
        <a:spcBef>
          <a:spcPts val="600"/>
        </a:spcBef>
        <a:spcAft>
          <a:spcPct val="0"/>
        </a:spcAft>
        <a:buClr>
          <a:srgbClr val="D96F19"/>
        </a:buClr>
        <a:buSzPct val="75000"/>
        <a:buFont typeface="Wingdings" charset="2"/>
        <a:buChar char="n"/>
        <a:defRPr sz="2800">
          <a:solidFill>
            <a:srgbClr val="262626"/>
          </a:solidFill>
          <a:latin typeface="+mn-lt"/>
          <a:ea typeface="+mn-ea"/>
        </a:defRPr>
      </a:lvl2pPr>
      <a:lvl3pPr marL="860425" indent="-282575" algn="l" rtl="0" eaLnBrk="0" fontAlgn="base" hangingPunct="0">
        <a:spcBef>
          <a:spcPts val="600"/>
        </a:spcBef>
        <a:spcAft>
          <a:spcPct val="0"/>
        </a:spcAft>
        <a:buClr>
          <a:srgbClr val="D96F19"/>
        </a:buClr>
        <a:buSzPct val="75000"/>
        <a:buFont typeface="Wingdings" charset="2"/>
        <a:buChar char="n"/>
        <a:defRPr sz="2400">
          <a:solidFill>
            <a:srgbClr val="262626"/>
          </a:solidFill>
          <a:latin typeface="+mn-lt"/>
          <a:ea typeface="+mn-ea"/>
        </a:defRPr>
      </a:lvl3pPr>
      <a:lvl4pPr marL="1143000" indent="-282575" algn="l" rtl="0" eaLnBrk="0" fontAlgn="base" hangingPunct="0">
        <a:spcBef>
          <a:spcPts val="600"/>
        </a:spcBef>
        <a:spcAft>
          <a:spcPct val="0"/>
        </a:spcAft>
        <a:buClr>
          <a:srgbClr val="D96F19"/>
        </a:buClr>
        <a:buSzPct val="75000"/>
        <a:buFont typeface="Wingdings" charset="2"/>
        <a:buChar char="n"/>
        <a:defRPr sz="2000">
          <a:solidFill>
            <a:srgbClr val="262626"/>
          </a:solidFill>
          <a:latin typeface="+mn-lt"/>
          <a:ea typeface="+mn-ea"/>
        </a:defRPr>
      </a:lvl4pPr>
      <a:lvl5pPr marL="1425575" indent="-282575" algn="l" rtl="0" eaLnBrk="0" fontAlgn="base" hangingPunct="0">
        <a:spcBef>
          <a:spcPts val="600"/>
        </a:spcBef>
        <a:spcAft>
          <a:spcPct val="0"/>
        </a:spcAft>
        <a:buClr>
          <a:srgbClr val="D96F19"/>
        </a:buClr>
        <a:buSzPct val="75000"/>
        <a:buFont typeface="Wingdings" charset="2"/>
        <a:buChar char="n"/>
        <a:defRPr sz="2000">
          <a:solidFill>
            <a:srgbClr val="262626"/>
          </a:solidFill>
          <a:latin typeface="+mn-lt"/>
          <a:ea typeface="+mn-ea"/>
        </a:defRPr>
      </a:lvl5pPr>
      <a:lvl6pPr marL="1882775" indent="-282575" algn="l" rtl="0" fontAlgn="base">
        <a:spcBef>
          <a:spcPts val="600"/>
        </a:spcBef>
        <a:spcAft>
          <a:spcPct val="0"/>
        </a:spcAft>
        <a:buClr>
          <a:srgbClr val="D96F19"/>
        </a:buClr>
        <a:buSzPct val="75000"/>
        <a:buFont typeface="Wingdings" pitchFamily="2" charset="2"/>
        <a:buChar char="n"/>
        <a:defRPr>
          <a:solidFill>
            <a:srgbClr val="262626"/>
          </a:solidFill>
          <a:latin typeface="+mn-lt"/>
          <a:ea typeface="+mn-ea"/>
        </a:defRPr>
      </a:lvl6pPr>
      <a:lvl7pPr marL="2339975" indent="-282575" algn="l" rtl="0" fontAlgn="base">
        <a:spcBef>
          <a:spcPts val="600"/>
        </a:spcBef>
        <a:spcAft>
          <a:spcPct val="0"/>
        </a:spcAft>
        <a:buClr>
          <a:srgbClr val="D96F19"/>
        </a:buClr>
        <a:buSzPct val="75000"/>
        <a:buFont typeface="Wingdings" pitchFamily="2" charset="2"/>
        <a:buChar char="n"/>
        <a:defRPr>
          <a:solidFill>
            <a:srgbClr val="262626"/>
          </a:solidFill>
          <a:latin typeface="+mn-lt"/>
          <a:ea typeface="+mn-ea"/>
        </a:defRPr>
      </a:lvl7pPr>
      <a:lvl8pPr marL="2797175" indent="-282575" algn="l" rtl="0" fontAlgn="base">
        <a:spcBef>
          <a:spcPts val="600"/>
        </a:spcBef>
        <a:spcAft>
          <a:spcPct val="0"/>
        </a:spcAft>
        <a:buClr>
          <a:srgbClr val="D96F19"/>
        </a:buClr>
        <a:buSzPct val="75000"/>
        <a:buFont typeface="Wingdings" pitchFamily="2" charset="2"/>
        <a:buChar char="n"/>
        <a:defRPr>
          <a:solidFill>
            <a:srgbClr val="262626"/>
          </a:solidFill>
          <a:latin typeface="+mn-lt"/>
          <a:ea typeface="+mn-ea"/>
        </a:defRPr>
      </a:lvl8pPr>
      <a:lvl9pPr marL="3254375" indent="-282575" algn="l" rtl="0" fontAlgn="base">
        <a:spcBef>
          <a:spcPts val="600"/>
        </a:spcBef>
        <a:spcAft>
          <a:spcPct val="0"/>
        </a:spcAft>
        <a:buClr>
          <a:srgbClr val="D96F19"/>
        </a:buClr>
        <a:buSzPct val="75000"/>
        <a:buFont typeface="Wingdings" pitchFamily="2" charset="2"/>
        <a:buChar char="n"/>
        <a:defRPr>
          <a:solidFill>
            <a:srgbClr val="262626"/>
          </a:solidFill>
          <a:latin typeface="+mn-lt"/>
          <a:ea typeface="+mn-ea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cambiar el estilo de título	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2B0C1E4-077A-4128-A4FD-040895245F23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57150" algn="ctr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Arial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150.214.214.5/geodbow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0650" y="5988050"/>
            <a:ext cx="84455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 descr="Khao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6040438"/>
            <a:ext cx="2571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6" descr="logo-lc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1688" y="5956300"/>
            <a:ext cx="15906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7" descr="gisum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5600" y="5984875"/>
            <a:ext cx="18478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CuadroTexto 11"/>
          <p:cNvSpPr txBox="1">
            <a:spLocks noChangeArrowheads="1"/>
          </p:cNvSpPr>
          <p:nvPr/>
        </p:nvSpPr>
        <p:spPr bwMode="auto">
          <a:xfrm>
            <a:off x="304800" y="1524000"/>
            <a:ext cx="8458200" cy="3785652"/>
          </a:xfrm>
          <a:prstGeom prst="rect">
            <a:avLst/>
          </a:prstGeom>
          <a:solidFill>
            <a:srgbClr val="FFB45B">
              <a:alpha val="51000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3200" dirty="0" smtClean="0"/>
          </a:p>
          <a:p>
            <a:pPr algn="ctr"/>
            <a:r>
              <a:rPr lang="en-US" sz="4400" b="1" dirty="0" smtClean="0"/>
              <a:t>[Linked] [Open] Data </a:t>
            </a:r>
          </a:p>
          <a:p>
            <a:pPr algn="ctr"/>
            <a:r>
              <a:rPr lang="en-US" sz="3600" b="1" dirty="0" smtClean="0"/>
              <a:t>para </a:t>
            </a:r>
          </a:p>
          <a:p>
            <a:pPr algn="ctr"/>
            <a:r>
              <a:rPr lang="en-US" sz="4400" b="1" dirty="0" smtClean="0"/>
              <a:t>Smart Cities</a:t>
            </a:r>
          </a:p>
          <a:p>
            <a:pPr algn="ctr"/>
            <a:r>
              <a:rPr lang="en-US" sz="4400" b="1" dirty="0" err="1" smtClean="0"/>
              <a:t>Khaos</a:t>
            </a:r>
            <a:r>
              <a:rPr lang="en-US" sz="4400" b="1" dirty="0" smtClean="0"/>
              <a:t> Research</a:t>
            </a:r>
          </a:p>
          <a:p>
            <a:pPr algn="ctr"/>
            <a:endParaRPr lang="en-US" sz="3200" b="1" dirty="0" smtClean="0"/>
          </a:p>
        </p:txBody>
      </p:sp>
      <p:sp>
        <p:nvSpPr>
          <p:cNvPr id="9" name="CuadroTexto 8"/>
          <p:cNvSpPr txBox="1"/>
          <p:nvPr/>
        </p:nvSpPr>
        <p:spPr>
          <a:xfrm>
            <a:off x="990600" y="4728046"/>
            <a:ext cx="708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 smtClean="0"/>
              <a:t>María del Mar Roldán García</a:t>
            </a:r>
          </a:p>
          <a:p>
            <a:pPr algn="ctr"/>
            <a:r>
              <a:rPr lang="es-ES_tradnl" sz="2400" b="1" dirty="0" smtClean="0"/>
              <a:t>José Manuel García Nieto</a:t>
            </a:r>
            <a:endParaRPr lang="es-ES_tradnl" sz="2000" dirty="0" smtClean="0"/>
          </a:p>
        </p:txBody>
      </p:sp>
      <p:sp>
        <p:nvSpPr>
          <p:cNvPr id="8" name="Rectángulo 7"/>
          <p:cNvSpPr/>
          <p:nvPr/>
        </p:nvSpPr>
        <p:spPr>
          <a:xfrm>
            <a:off x="107504" y="112167"/>
            <a:ext cx="8655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smtClean="0"/>
              <a:t>Grupo de Investigación Khaos: http://khaos.uma.es</a:t>
            </a:r>
          </a:p>
        </p:txBody>
      </p:sp>
    </p:spTree>
    <p:extLst>
      <p:ext uri="{BB962C8B-B14F-4D97-AF65-F5344CB8AC3E}">
        <p14:creationId xmlns:p14="http://schemas.microsoft.com/office/powerpoint/2010/main" val="17734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143000"/>
          </a:xfrm>
        </p:spPr>
        <p:txBody>
          <a:bodyPr/>
          <a:lstStyle/>
          <a:p>
            <a:r>
              <a:rPr lang="es-ES" dirty="0" smtClean="0"/>
              <a:t>Aplicaciones Smart City I</a:t>
            </a:r>
            <a:endParaRPr lang="es-ES" dirty="0"/>
          </a:p>
        </p:txBody>
      </p:sp>
      <p:sp>
        <p:nvSpPr>
          <p:cNvPr id="25" name="Rectángulo 24"/>
          <p:cNvSpPr/>
          <p:nvPr/>
        </p:nvSpPr>
        <p:spPr>
          <a:xfrm>
            <a:off x="-97594" y="6597352"/>
            <a:ext cx="9062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dirty="0" smtClean="0">
                <a:solidFill>
                  <a:schemeClr val="accent6">
                    <a:lumMod val="75000"/>
                  </a:schemeClr>
                </a:solidFill>
              </a:rPr>
              <a:t>http://khaos.uma.es 					http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</a:rPr>
              <a:t>://bigdata.lcc.uma.es</a:t>
            </a:r>
            <a:r>
              <a:rPr lang="es-ES" sz="1400" b="1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endParaRPr lang="es-E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340768"/>
            <a:ext cx="6131024" cy="3921299"/>
          </a:xfrm>
        </p:spPr>
        <p:txBody>
          <a:bodyPr/>
          <a:lstStyle/>
          <a:p>
            <a:r>
              <a:rPr lang="es-ES" sz="2400" dirty="0" smtClean="0"/>
              <a:t>Modelo </a:t>
            </a:r>
            <a:r>
              <a:rPr lang="es-ES" sz="2400" dirty="0" err="1" smtClean="0"/>
              <a:t>MapReduce</a:t>
            </a:r>
            <a:r>
              <a:rPr lang="es-ES" sz="2400" dirty="0" smtClean="0"/>
              <a:t> para la predicción de tráfico: </a:t>
            </a:r>
            <a:r>
              <a:rPr lang="es-ES" sz="2400" b="1" dirty="0" smtClean="0"/>
              <a:t>Open Data</a:t>
            </a:r>
            <a:r>
              <a:rPr lang="es-ES" sz="2400" dirty="0" smtClean="0"/>
              <a:t> ciudad de Nueva York</a:t>
            </a:r>
          </a:p>
          <a:p>
            <a:r>
              <a:rPr lang="es-ES" sz="2400" dirty="0"/>
              <a:t>Análisis de datos de </a:t>
            </a:r>
            <a:r>
              <a:rPr lang="es-ES" sz="2400" dirty="0" smtClean="0"/>
              <a:t>tráfico</a:t>
            </a:r>
          </a:p>
          <a:p>
            <a:pPr lvl="1"/>
            <a:r>
              <a:rPr lang="es-ES" sz="2000" dirty="0" smtClean="0"/>
              <a:t>Carga </a:t>
            </a:r>
            <a:r>
              <a:rPr lang="es-ES" sz="2000" dirty="0"/>
              <a:t>de datos (Apache </a:t>
            </a:r>
            <a:r>
              <a:rPr lang="es-ES" sz="2000" dirty="0" err="1" smtClean="0"/>
              <a:t>Hive</a:t>
            </a:r>
            <a:r>
              <a:rPr lang="es-ES" sz="2000" dirty="0" smtClean="0"/>
              <a:t>)</a:t>
            </a:r>
          </a:p>
          <a:p>
            <a:pPr lvl="1"/>
            <a:r>
              <a:rPr lang="es-ES" sz="2000" dirty="0" smtClean="0"/>
              <a:t>Modelo predictivo con regresión lineal (</a:t>
            </a:r>
            <a:r>
              <a:rPr lang="es-ES" sz="2000" dirty="0" err="1" smtClean="0"/>
              <a:t>RHadoop</a:t>
            </a:r>
            <a:r>
              <a:rPr lang="es-ES" sz="2000" dirty="0" smtClean="0"/>
              <a:t>)</a:t>
            </a:r>
          </a:p>
          <a:p>
            <a:pPr lvl="1"/>
            <a:r>
              <a:rPr lang="es-ES" sz="2000" dirty="0" smtClean="0"/>
              <a:t>Caso práctico: Fin de semana visita del Papa</a:t>
            </a:r>
          </a:p>
          <a:p>
            <a:endParaRPr lang="es-ES" dirty="0"/>
          </a:p>
        </p:txBody>
      </p:sp>
      <p:pic>
        <p:nvPicPr>
          <p:cNvPr id="6" name="Picture 2" descr="https://www.lapatilla.com/site/wp-content/uploads/2015/09-25/papa-francisco-nueva-yor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686021"/>
            <a:ext cx="2265521" cy="150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3"/>
          <a:srcRect l="9197" t="17530" r="59189" b="21157"/>
          <a:stretch/>
        </p:blipFill>
        <p:spPr bwMode="auto">
          <a:xfrm>
            <a:off x="6366118" y="1523925"/>
            <a:ext cx="2670378" cy="291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Marcador de conteni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6800697"/>
              </p:ext>
            </p:extLst>
          </p:nvPr>
        </p:nvGraphicFramePr>
        <p:xfrm>
          <a:off x="827584" y="4519380"/>
          <a:ext cx="4962470" cy="1945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1801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r>
              <a:rPr lang="es-ES" dirty="0" smtClean="0"/>
              <a:t>Aplicaciones Smart City II</a:t>
            </a:r>
            <a:endParaRPr lang="es-ES" dirty="0"/>
          </a:p>
        </p:txBody>
      </p:sp>
      <p:sp>
        <p:nvSpPr>
          <p:cNvPr id="25" name="Rectángulo 24"/>
          <p:cNvSpPr/>
          <p:nvPr/>
        </p:nvSpPr>
        <p:spPr>
          <a:xfrm>
            <a:off x="-97594" y="6597352"/>
            <a:ext cx="9062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dirty="0" smtClean="0">
                <a:solidFill>
                  <a:schemeClr val="accent6">
                    <a:lumMod val="75000"/>
                  </a:schemeClr>
                </a:solidFill>
              </a:rPr>
              <a:t>http://khaos.uma.es 					http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</a:rPr>
              <a:t>://bigdata.lcc.uma.es</a:t>
            </a:r>
            <a:r>
              <a:rPr lang="es-ES" sz="1400" b="1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endParaRPr lang="es-E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3921299"/>
          </a:xfrm>
        </p:spPr>
        <p:txBody>
          <a:bodyPr/>
          <a:lstStyle/>
          <a:p>
            <a:r>
              <a:rPr lang="es-ES" sz="2000" b="1" dirty="0" smtClean="0">
                <a:solidFill>
                  <a:srgbClr val="C00000"/>
                </a:solidFill>
              </a:rPr>
              <a:t>Planificación Optima de Semáforos</a:t>
            </a:r>
            <a:r>
              <a:rPr lang="es-ES" sz="2000" dirty="0" smtClean="0"/>
              <a:t>, mediante técnicas metaheurísticas </a:t>
            </a:r>
            <a:r>
              <a:rPr lang="es-ES" sz="2000" dirty="0" err="1" smtClean="0"/>
              <a:t>bioinspiradas</a:t>
            </a: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  <a:p>
            <a:r>
              <a:rPr lang="es-ES" sz="2000" dirty="0" smtClean="0"/>
              <a:t>Lo </a:t>
            </a:r>
            <a:r>
              <a:rPr lang="es-ES" sz="2000" b="1" dirty="0">
                <a:solidFill>
                  <a:srgbClr val="008000"/>
                </a:solidFill>
              </a:rPr>
              <a:t>Semáforos</a:t>
            </a:r>
            <a:r>
              <a:rPr lang="es-ES" sz="2000" dirty="0"/>
              <a:t> son dispositivos que parcialmente controla el flujo de vehículos. Aunque su incremento repercute en una planificación altamente </a:t>
            </a:r>
            <a:r>
              <a:rPr lang="es-ES" sz="2000" dirty="0" smtClean="0"/>
              <a:t>compleja. </a:t>
            </a:r>
            <a:r>
              <a:rPr lang="es-ES" sz="2000" b="1" dirty="0" smtClean="0">
                <a:solidFill>
                  <a:srgbClr val="C00000"/>
                </a:solidFill>
              </a:rPr>
              <a:t>PSO + Escenarios simulados</a:t>
            </a:r>
            <a:r>
              <a:rPr lang="es-ES" sz="2000" dirty="0"/>
              <a:t>	</a:t>
            </a:r>
            <a:endParaRPr lang="es-ES" sz="2000" dirty="0" smtClean="0"/>
          </a:p>
          <a:p>
            <a:endParaRPr lang="es-ES" sz="2000" dirty="0"/>
          </a:p>
          <a:p>
            <a:endParaRPr lang="es-ES" sz="2000" dirty="0" smtClean="0"/>
          </a:p>
          <a:p>
            <a:endParaRPr lang="es-ES" sz="2000" dirty="0"/>
          </a:p>
          <a:p>
            <a:endParaRPr lang="es-ES" sz="2000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grpSp>
        <p:nvGrpSpPr>
          <p:cNvPr id="6" name="25 Grupo"/>
          <p:cNvGrpSpPr/>
          <p:nvPr/>
        </p:nvGrpSpPr>
        <p:grpSpPr>
          <a:xfrm>
            <a:off x="4211960" y="4399246"/>
            <a:ext cx="4441660" cy="2016224"/>
            <a:chOff x="4614780" y="3212976"/>
            <a:chExt cx="4441660" cy="201622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780" y="3212976"/>
              <a:ext cx="4441660" cy="201622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29 Elipse"/>
            <p:cNvSpPr/>
            <p:nvPr/>
          </p:nvSpPr>
          <p:spPr>
            <a:xfrm>
              <a:off x="7871902" y="3212976"/>
              <a:ext cx="372506" cy="3713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30 Elipse"/>
            <p:cNvSpPr/>
            <p:nvPr/>
          </p:nvSpPr>
          <p:spPr>
            <a:xfrm>
              <a:off x="8683933" y="4149080"/>
              <a:ext cx="372506" cy="3713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31 Elipse"/>
            <p:cNvSpPr/>
            <p:nvPr/>
          </p:nvSpPr>
          <p:spPr>
            <a:xfrm>
              <a:off x="7723389" y="4139775"/>
              <a:ext cx="186253" cy="1856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32 Elipse"/>
            <p:cNvSpPr/>
            <p:nvPr/>
          </p:nvSpPr>
          <p:spPr>
            <a:xfrm>
              <a:off x="7986147" y="4292175"/>
              <a:ext cx="186253" cy="1856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33 Elipse"/>
            <p:cNvSpPr/>
            <p:nvPr/>
          </p:nvSpPr>
          <p:spPr>
            <a:xfrm>
              <a:off x="7236296" y="4106480"/>
              <a:ext cx="186253" cy="1856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34 Elipse"/>
            <p:cNvSpPr/>
            <p:nvPr/>
          </p:nvSpPr>
          <p:spPr>
            <a:xfrm>
              <a:off x="6901112" y="4323045"/>
              <a:ext cx="186253" cy="1856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35 Elipse"/>
            <p:cNvSpPr/>
            <p:nvPr/>
          </p:nvSpPr>
          <p:spPr>
            <a:xfrm>
              <a:off x="6084168" y="4303770"/>
              <a:ext cx="186253" cy="1856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36 Elipse"/>
            <p:cNvSpPr/>
            <p:nvPr/>
          </p:nvSpPr>
          <p:spPr>
            <a:xfrm>
              <a:off x="6277750" y="4210922"/>
              <a:ext cx="186253" cy="18569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16" name="37 Grupo"/>
          <p:cNvGrpSpPr/>
          <p:nvPr/>
        </p:nvGrpSpPr>
        <p:grpSpPr>
          <a:xfrm>
            <a:off x="323528" y="4293096"/>
            <a:ext cx="8568952" cy="1906350"/>
            <a:chOff x="683568" y="2746786"/>
            <a:chExt cx="8568952" cy="1906350"/>
          </a:xfrm>
        </p:grpSpPr>
        <p:sp>
          <p:nvSpPr>
            <p:cNvPr id="17" name="38 Rectángulo redondeado"/>
            <p:cNvSpPr/>
            <p:nvPr/>
          </p:nvSpPr>
          <p:spPr>
            <a:xfrm>
              <a:off x="683568" y="3485392"/>
              <a:ext cx="3672408" cy="857464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tIns="18000" bIns="18000" anchor="ctr">
              <a:spAutoFit/>
            </a:bodyPr>
            <a:lstStyle/>
            <a:p>
              <a:pPr>
                <a:defRPr/>
              </a:pPr>
              <a:r>
                <a:rPr lang="es-ES" sz="1600" b="1" dirty="0" smtClean="0">
                  <a:solidFill>
                    <a:schemeClr val="tx1"/>
                  </a:solidFill>
                </a:rPr>
                <a:t>Objetivo: </a:t>
              </a:r>
              <a:r>
                <a:rPr lang="es-ES" sz="1600" dirty="0" smtClean="0">
                  <a:solidFill>
                    <a:schemeClr val="tx1"/>
                  </a:solidFill>
                </a:rPr>
                <a:t>encontrar programas de ciclos para semáforos en un área urbana extensa</a:t>
              </a:r>
              <a:r>
                <a:rPr lang="es-ES" sz="1600" b="1" dirty="0" smtClean="0">
                  <a:solidFill>
                    <a:schemeClr val="tx1"/>
                  </a:solidFill>
                </a:rPr>
                <a:t> 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18" name="39 Elipse"/>
            <p:cNvSpPr/>
            <p:nvPr/>
          </p:nvSpPr>
          <p:spPr bwMode="auto">
            <a:xfrm>
              <a:off x="5724128" y="2746786"/>
              <a:ext cx="3528392" cy="190635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ctr" defTabSz="914400" rtl="0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Tx/>
                <a:buFontTx/>
                <a:buChar char="•"/>
                <a:tabLst/>
              </a:pPr>
              <a:endParaRPr kumimoji="0" lang="es-E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9" name="40 Conector recto de flecha"/>
            <p:cNvCxnSpPr>
              <a:stCxn id="17" idx="3"/>
              <a:endCxn id="18" idx="2"/>
            </p:cNvCxnSpPr>
            <p:nvPr/>
          </p:nvCxnSpPr>
          <p:spPr bwMode="auto">
            <a:xfrm flipV="1">
              <a:off x="4355976" y="3699961"/>
              <a:ext cx="1368152" cy="214163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5136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r>
              <a:rPr lang="es-ES" dirty="0" smtClean="0"/>
              <a:t>Aplicaciones Smart City II</a:t>
            </a:r>
            <a:endParaRPr lang="es-ES" dirty="0"/>
          </a:p>
        </p:txBody>
      </p:sp>
      <p:sp>
        <p:nvSpPr>
          <p:cNvPr id="25" name="Rectángulo 24"/>
          <p:cNvSpPr/>
          <p:nvPr/>
        </p:nvSpPr>
        <p:spPr>
          <a:xfrm>
            <a:off x="-97594" y="6597352"/>
            <a:ext cx="9062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dirty="0" smtClean="0">
                <a:solidFill>
                  <a:schemeClr val="accent6">
                    <a:lumMod val="75000"/>
                  </a:schemeClr>
                </a:solidFill>
              </a:rPr>
              <a:t>http://khaos.uma.es 					http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</a:rPr>
              <a:t>://bigdata.lcc.uma.es</a:t>
            </a:r>
            <a:r>
              <a:rPr lang="es-ES" sz="1400" b="1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endParaRPr lang="es-E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3921299"/>
          </a:xfrm>
        </p:spPr>
        <p:txBody>
          <a:bodyPr/>
          <a:lstStyle/>
          <a:p>
            <a:r>
              <a:rPr lang="es-ES" sz="2000" b="1" dirty="0" smtClean="0">
                <a:solidFill>
                  <a:srgbClr val="C00000"/>
                </a:solidFill>
              </a:rPr>
              <a:t>Resultados:</a:t>
            </a:r>
          </a:p>
          <a:p>
            <a:endParaRPr lang="es-ES" sz="2000" b="1" dirty="0">
              <a:solidFill>
                <a:srgbClr val="C00000"/>
              </a:solidFill>
            </a:endParaRPr>
          </a:p>
          <a:p>
            <a:endParaRPr lang="es-ES" sz="2000" b="1" dirty="0" smtClean="0">
              <a:solidFill>
                <a:srgbClr val="C00000"/>
              </a:solidFill>
            </a:endParaRPr>
          </a:p>
          <a:p>
            <a:endParaRPr lang="es-ES" sz="2000" dirty="0" smtClean="0"/>
          </a:p>
          <a:p>
            <a:endParaRPr lang="es-ES" sz="2000" dirty="0"/>
          </a:p>
          <a:p>
            <a:endParaRPr lang="es-ES" sz="2000" dirty="0" smtClean="0"/>
          </a:p>
          <a:p>
            <a:endParaRPr lang="es-ES" sz="2000" dirty="0"/>
          </a:p>
          <a:p>
            <a:pPr marL="0" indent="0">
              <a:buNone/>
            </a:pPr>
            <a:endParaRPr lang="es-ES" sz="2000" dirty="0" smtClean="0"/>
          </a:p>
          <a:p>
            <a:endParaRPr lang="es-ES" dirty="0" smtClean="0"/>
          </a:p>
          <a:p>
            <a:endParaRPr lang="es-ES" dirty="0"/>
          </a:p>
        </p:txBody>
      </p:sp>
      <p:grpSp>
        <p:nvGrpSpPr>
          <p:cNvPr id="20" name="14 Grupo"/>
          <p:cNvGrpSpPr/>
          <p:nvPr/>
        </p:nvGrpSpPr>
        <p:grpSpPr>
          <a:xfrm>
            <a:off x="971600" y="4005065"/>
            <a:ext cx="3331923" cy="2304255"/>
            <a:chOff x="6380191" y="4860319"/>
            <a:chExt cx="2689637" cy="1665025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380191" y="4860319"/>
              <a:ext cx="2689637" cy="1665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22" name="18 CuadroTexto"/>
            <p:cNvSpPr txBox="1"/>
            <p:nvPr/>
          </p:nvSpPr>
          <p:spPr>
            <a:xfrm>
              <a:off x="7164288" y="5940439"/>
              <a:ext cx="10550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006600"/>
                  </a:solidFill>
                </a:rPr>
                <a:t>SCPG-SUMO</a:t>
              </a:r>
              <a:endParaRPr lang="en-US" sz="1100" b="1" dirty="0">
                <a:solidFill>
                  <a:srgbClr val="006600"/>
                </a:solidFill>
              </a:endParaRPr>
            </a:p>
          </p:txBody>
        </p:sp>
      </p:grpSp>
      <p:pic>
        <p:nvPicPr>
          <p:cNvPr id="23" name="Picture 5" descr="C:\Documents and Settings\JoseManuel\Mis documentos\PUBLICACIONES\REVISTAS\EAAI-tl\figure\malaga\malag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9455" y="1446692"/>
            <a:ext cx="3594539" cy="24263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20 Rectángulo"/>
          <p:cNvSpPr/>
          <p:nvPr/>
        </p:nvSpPr>
        <p:spPr bwMode="auto">
          <a:xfrm>
            <a:off x="5818824" y="1452137"/>
            <a:ext cx="792088" cy="479086"/>
          </a:xfrm>
          <a:prstGeom prst="rect">
            <a:avLst/>
          </a:prstGeom>
          <a:noFill/>
          <a:ln w="254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ctr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Tx/>
              <a:buChar char="•"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26" name="24 Grupo"/>
          <p:cNvGrpSpPr/>
          <p:nvPr/>
        </p:nvGrpSpPr>
        <p:grpSpPr>
          <a:xfrm>
            <a:off x="4592999" y="4005065"/>
            <a:ext cx="3651409" cy="2304256"/>
            <a:chOff x="6353872" y="3141810"/>
            <a:chExt cx="2675928" cy="1655342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353872" y="3141810"/>
              <a:ext cx="2675928" cy="16553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28" name="26 CuadroTexto"/>
            <p:cNvSpPr txBox="1"/>
            <p:nvPr/>
          </p:nvSpPr>
          <p:spPr>
            <a:xfrm>
              <a:off x="7477351" y="4164000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rgbClr val="C00000"/>
                  </a:solidFill>
                </a:rPr>
                <a:t>PSO-SL</a:t>
              </a:r>
              <a:endParaRPr lang="en-US" sz="11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9" name="35 CuadroTexto"/>
          <p:cNvSpPr txBox="1">
            <a:spLocks noChangeArrowheads="1"/>
          </p:cNvSpPr>
          <p:nvPr/>
        </p:nvSpPr>
        <p:spPr bwMode="auto">
          <a:xfrm>
            <a:off x="5436096" y="6093948"/>
            <a:ext cx="3035968" cy="523220"/>
          </a:xfrm>
          <a:prstGeom prst="rect">
            <a:avLst/>
          </a:prstGeom>
          <a:solidFill>
            <a:srgbClr val="FFABAB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s-ES" sz="1400" dirty="0" smtClean="0"/>
              <a:t>Los programas de ciclos generados consiguen eliminar atascos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86120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40650" y="5988050"/>
            <a:ext cx="84455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 descr="Khao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388" y="6040438"/>
            <a:ext cx="257175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6" descr="logo-lc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1688" y="5956300"/>
            <a:ext cx="15906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7" descr="gisum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35600" y="5984875"/>
            <a:ext cx="18478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ángulo 7"/>
          <p:cNvSpPr/>
          <p:nvPr/>
        </p:nvSpPr>
        <p:spPr>
          <a:xfrm>
            <a:off x="107504" y="112167"/>
            <a:ext cx="8655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b="1" dirty="0" smtClean="0"/>
              <a:t>Grupo de Investigación </a:t>
            </a:r>
            <a:r>
              <a:rPr lang="es-ES" b="1" dirty="0" err="1" smtClean="0"/>
              <a:t>Khaos</a:t>
            </a:r>
            <a:r>
              <a:rPr lang="es-ES" b="1" dirty="0" smtClean="0"/>
              <a:t>: http://khaos.uma.es</a:t>
            </a:r>
          </a:p>
          <a:p>
            <a:pPr algn="ctr"/>
            <a:r>
              <a:rPr lang="es-ES" b="1" dirty="0" smtClean="0"/>
              <a:t>Máster </a:t>
            </a:r>
            <a:r>
              <a:rPr lang="es-ES" b="1" dirty="0"/>
              <a:t>en Big Data </a:t>
            </a:r>
            <a:r>
              <a:rPr lang="es-ES" b="1" dirty="0" err="1" smtClean="0"/>
              <a:t>Analytics</a:t>
            </a:r>
            <a:r>
              <a:rPr lang="es-ES" b="1" dirty="0" smtClean="0"/>
              <a:t>: </a:t>
            </a:r>
            <a:r>
              <a:rPr lang="es-ES" b="1" dirty="0"/>
              <a:t>http://bigdata.lcc.uma.es/</a:t>
            </a:r>
          </a:p>
          <a:p>
            <a:pPr algn="ctr"/>
            <a:endParaRPr lang="es-ES" b="1" dirty="0"/>
          </a:p>
        </p:txBody>
      </p:sp>
      <p:sp>
        <p:nvSpPr>
          <p:cNvPr id="10" name="CuadroTexto 11"/>
          <p:cNvSpPr txBox="1">
            <a:spLocks noChangeArrowheads="1"/>
          </p:cNvSpPr>
          <p:nvPr/>
        </p:nvSpPr>
        <p:spPr bwMode="auto">
          <a:xfrm>
            <a:off x="304800" y="1524000"/>
            <a:ext cx="8458200" cy="3785652"/>
          </a:xfrm>
          <a:prstGeom prst="rect">
            <a:avLst/>
          </a:prstGeom>
          <a:solidFill>
            <a:srgbClr val="FFB45B">
              <a:alpha val="51000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3200" dirty="0" smtClean="0"/>
          </a:p>
          <a:p>
            <a:pPr algn="ctr"/>
            <a:r>
              <a:rPr lang="en-US" sz="4400" b="1" dirty="0" smtClean="0"/>
              <a:t>[Linked] [Open] Data </a:t>
            </a:r>
          </a:p>
          <a:p>
            <a:pPr algn="ctr"/>
            <a:r>
              <a:rPr lang="en-US" sz="3600" b="1" dirty="0" smtClean="0"/>
              <a:t>para </a:t>
            </a:r>
          </a:p>
          <a:p>
            <a:pPr algn="ctr"/>
            <a:r>
              <a:rPr lang="en-US" sz="4400" b="1" dirty="0" smtClean="0"/>
              <a:t>Smart Cities</a:t>
            </a:r>
          </a:p>
          <a:p>
            <a:pPr algn="ctr"/>
            <a:r>
              <a:rPr lang="en-US" sz="4400" b="1" dirty="0" err="1" smtClean="0"/>
              <a:t>Khaos</a:t>
            </a:r>
            <a:r>
              <a:rPr lang="en-US" sz="4400" b="1" dirty="0" smtClean="0"/>
              <a:t> Research</a:t>
            </a:r>
          </a:p>
          <a:p>
            <a:pPr algn="ctr"/>
            <a:endParaRPr lang="en-US" sz="3200" b="1" dirty="0" smtClean="0"/>
          </a:p>
        </p:txBody>
      </p:sp>
      <p:sp>
        <p:nvSpPr>
          <p:cNvPr id="11" name="CuadroTexto 10"/>
          <p:cNvSpPr txBox="1"/>
          <p:nvPr/>
        </p:nvSpPr>
        <p:spPr>
          <a:xfrm>
            <a:off x="990600" y="4728046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/>
              <a:t>María del Mar Roldán García</a:t>
            </a:r>
          </a:p>
          <a:p>
            <a:pPr algn="ctr"/>
            <a:r>
              <a:rPr lang="es-ES_tradnl" sz="2000" b="1" dirty="0"/>
              <a:t>José Manuel García </a:t>
            </a:r>
            <a:r>
              <a:rPr lang="es-ES_tradnl" sz="2000" b="1" dirty="0" smtClean="0"/>
              <a:t>Nieto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31138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es-ES" dirty="0" smtClean="0">
                <a:ea typeface="ＭＳ Ｐゴシック" pitchFamily="34" charset="-128"/>
              </a:rPr>
              <a:t>Capacidades</a:t>
            </a:r>
          </a:p>
        </p:txBody>
      </p:sp>
      <p:sp>
        <p:nvSpPr>
          <p:cNvPr id="5123" name="Marcador de contenido 2"/>
          <p:cNvSpPr>
            <a:spLocks noGrp="1"/>
          </p:cNvSpPr>
          <p:nvPr>
            <p:ph idx="1"/>
          </p:nvPr>
        </p:nvSpPr>
        <p:spPr>
          <a:xfrm>
            <a:off x="838200" y="1340768"/>
            <a:ext cx="7693025" cy="540134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" sz="2000" dirty="0" smtClean="0">
                <a:ea typeface="ＭＳ Ｐゴシック" pitchFamily="34" charset="-128"/>
              </a:rPr>
              <a:t>Líneas de trabajo:</a:t>
            </a:r>
          </a:p>
          <a:p>
            <a:pPr lvl="1">
              <a:lnSpc>
                <a:spcPct val="90000"/>
              </a:lnSpc>
            </a:pPr>
            <a:r>
              <a:rPr lang="es-ES" sz="1800" dirty="0" smtClean="0"/>
              <a:t>Gestión de Datos e Integración de Datos (Bases de Datos Relacionales, Bases de Datos </a:t>
            </a:r>
            <a:r>
              <a:rPr lang="es-ES" sz="1800" dirty="0" err="1" smtClean="0"/>
              <a:t>NoSQL</a:t>
            </a:r>
            <a:r>
              <a:rPr lang="es-ES" sz="1800" dirty="0" smtClean="0"/>
              <a:t>, Datos Vinculados, Open Data)</a:t>
            </a:r>
          </a:p>
          <a:p>
            <a:pPr lvl="1">
              <a:lnSpc>
                <a:spcPct val="90000"/>
              </a:lnSpc>
            </a:pPr>
            <a:r>
              <a:rPr lang="es-ES" sz="1800" dirty="0" smtClean="0"/>
              <a:t>Análisis de Datos (Minería de Datos, Minería de Textos, Recuperación de Información, Algoritmos de Optimización, Big Data </a:t>
            </a:r>
            <a:r>
              <a:rPr lang="es-ES" sz="1800" dirty="0" err="1" smtClean="0"/>
              <a:t>Analytics</a:t>
            </a:r>
            <a:r>
              <a:rPr lang="es-ES" sz="1800" dirty="0" smtClean="0"/>
              <a:t>). Anotación y enriquecimiento Semántico. Análisis de Datos Integrados.</a:t>
            </a:r>
          </a:p>
          <a:p>
            <a:pPr lvl="1">
              <a:lnSpc>
                <a:spcPct val="90000"/>
              </a:lnSpc>
            </a:pPr>
            <a:r>
              <a:rPr lang="es-ES" sz="1800" dirty="0" smtClean="0"/>
              <a:t>Semántica (Razonamiento Escalable, Descubrimiento de relaciones semánticas entre esquemas, Asignación de Semántica a Objetos Móviles, Recomendación de contenidos basada en la semántica, Web Semántica para E-Ciencia, Smart Data para la interpretación del Big Data)</a:t>
            </a:r>
          </a:p>
          <a:p>
            <a:pPr lvl="1">
              <a:lnSpc>
                <a:spcPct val="90000"/>
              </a:lnSpc>
            </a:pPr>
            <a:r>
              <a:rPr lang="es-ES" sz="1800" dirty="0" err="1" smtClean="0"/>
              <a:t>Metaheurísticas</a:t>
            </a:r>
            <a:r>
              <a:rPr lang="es-ES" sz="1800" dirty="0" smtClean="0"/>
              <a:t>. Optimización </a:t>
            </a:r>
            <a:r>
              <a:rPr lang="es-ES" sz="1800" dirty="0" err="1" smtClean="0"/>
              <a:t>Multiobjetivo</a:t>
            </a:r>
            <a:endParaRPr lang="es-ES" sz="1800" dirty="0" smtClean="0"/>
          </a:p>
          <a:p>
            <a:pPr>
              <a:lnSpc>
                <a:spcPct val="90000"/>
              </a:lnSpc>
            </a:pPr>
            <a:r>
              <a:rPr lang="es-ES" sz="2000" dirty="0" smtClean="0">
                <a:ea typeface="ＭＳ Ｐゴシック" pitchFamily="34" charset="-128"/>
              </a:rPr>
              <a:t>Aplicaciones (dominios principales): </a:t>
            </a:r>
          </a:p>
          <a:p>
            <a:pPr lvl="1">
              <a:lnSpc>
                <a:spcPct val="90000"/>
              </a:lnSpc>
            </a:pPr>
            <a:r>
              <a:rPr lang="es-ES" sz="1800" dirty="0" smtClean="0"/>
              <a:t>Ciencias de la vida y biomedicina</a:t>
            </a:r>
          </a:p>
          <a:p>
            <a:pPr lvl="1">
              <a:lnSpc>
                <a:spcPct val="90000"/>
              </a:lnSpc>
            </a:pPr>
            <a:r>
              <a:rPr lang="es-ES" sz="1800" dirty="0" smtClean="0"/>
              <a:t>Patrimonio cultural y Turismo</a:t>
            </a:r>
          </a:p>
          <a:p>
            <a:pPr lvl="1">
              <a:lnSpc>
                <a:spcPct val="90000"/>
              </a:lnSpc>
            </a:pPr>
            <a:r>
              <a:rPr lang="es-ES" sz="1800" dirty="0" smtClean="0"/>
              <a:t>Comercio electrónico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-97594" y="6597352"/>
            <a:ext cx="9062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400" b="1" dirty="0" smtClean="0">
                <a:solidFill>
                  <a:schemeClr val="accent6">
                    <a:lumMod val="75000"/>
                  </a:schemeClr>
                </a:solidFill>
              </a:rPr>
              <a:t>http://khaos.uma.es 					http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</a:rPr>
              <a:t>://bigdata.lcc.uma.es</a:t>
            </a:r>
            <a:r>
              <a:rPr lang="es-ES" sz="1400" b="1" dirty="0" smtClean="0">
                <a:solidFill>
                  <a:schemeClr val="accent6">
                    <a:lumMod val="75000"/>
                  </a:schemeClr>
                </a:solidFill>
              </a:rPr>
              <a:t>/</a:t>
            </a:r>
            <a:endParaRPr lang="es-E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7" descr="http://hugh.thejourneyler.org/wordpress/wp-content/uploads/2012/03/lod-datasets_2011-09-19_colore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788" y="3687312"/>
            <a:ext cx="2380557" cy="157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Capacidades y Tecnología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Integración de Datos</a:t>
            </a:r>
            <a:endParaRPr lang="es-ES" dirty="0"/>
          </a:p>
        </p:txBody>
      </p:sp>
      <p:grpSp>
        <p:nvGrpSpPr>
          <p:cNvPr id="4" name="3 Grupo"/>
          <p:cNvGrpSpPr/>
          <p:nvPr/>
        </p:nvGrpSpPr>
        <p:grpSpPr>
          <a:xfrm>
            <a:off x="827533" y="2909113"/>
            <a:ext cx="2912251" cy="1800225"/>
            <a:chOff x="827533" y="2909113"/>
            <a:chExt cx="8208963" cy="3914775"/>
          </a:xfrm>
        </p:grpSpPr>
        <p:sp>
          <p:nvSpPr>
            <p:cNvPr id="5" name="AutoShape 4"/>
            <p:cNvSpPr>
              <a:spLocks noChangeArrowheads="1"/>
            </p:cNvSpPr>
            <p:nvPr/>
          </p:nvSpPr>
          <p:spPr bwMode="auto">
            <a:xfrm>
              <a:off x="4210496" y="29091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4426396" y="31250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4642296" y="33409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>
              <a:off x="4858196" y="35568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>
              <a:off x="5074096" y="37727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>
              <a:off x="5289996" y="39886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5505896" y="42045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AutoShape 11"/>
            <p:cNvSpPr>
              <a:spLocks noChangeArrowheads="1"/>
            </p:cNvSpPr>
            <p:nvPr/>
          </p:nvSpPr>
          <p:spPr bwMode="auto">
            <a:xfrm>
              <a:off x="5721796" y="44204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AutoShape 12"/>
            <p:cNvSpPr>
              <a:spLocks noChangeArrowheads="1"/>
            </p:cNvSpPr>
            <p:nvPr/>
          </p:nvSpPr>
          <p:spPr bwMode="auto">
            <a:xfrm>
              <a:off x="5937696" y="46363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AutoShape 13"/>
            <p:cNvSpPr>
              <a:spLocks noChangeArrowheads="1"/>
            </p:cNvSpPr>
            <p:nvPr/>
          </p:nvSpPr>
          <p:spPr bwMode="auto">
            <a:xfrm>
              <a:off x="6153596" y="48522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AutoShape 14"/>
            <p:cNvSpPr>
              <a:spLocks noChangeArrowheads="1"/>
            </p:cNvSpPr>
            <p:nvPr/>
          </p:nvSpPr>
          <p:spPr bwMode="auto">
            <a:xfrm>
              <a:off x="6369496" y="50681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AutoShape 15"/>
            <p:cNvSpPr>
              <a:spLocks noChangeArrowheads="1"/>
            </p:cNvSpPr>
            <p:nvPr/>
          </p:nvSpPr>
          <p:spPr bwMode="auto">
            <a:xfrm>
              <a:off x="6585396" y="52840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AutoShape 16"/>
            <p:cNvSpPr>
              <a:spLocks noChangeArrowheads="1"/>
            </p:cNvSpPr>
            <p:nvPr/>
          </p:nvSpPr>
          <p:spPr bwMode="auto">
            <a:xfrm>
              <a:off x="6801296" y="54999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AutoShape 17"/>
            <p:cNvSpPr>
              <a:spLocks noChangeArrowheads="1"/>
            </p:cNvSpPr>
            <p:nvPr/>
          </p:nvSpPr>
          <p:spPr bwMode="auto">
            <a:xfrm>
              <a:off x="7017196" y="5715813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AutoShape 19"/>
            <p:cNvSpPr>
              <a:spLocks noChangeArrowheads="1"/>
            </p:cNvSpPr>
            <p:nvPr/>
          </p:nvSpPr>
          <p:spPr bwMode="auto">
            <a:xfrm>
              <a:off x="5220146" y="29821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AutoShape 20"/>
            <p:cNvSpPr>
              <a:spLocks noChangeArrowheads="1"/>
            </p:cNvSpPr>
            <p:nvPr/>
          </p:nvSpPr>
          <p:spPr bwMode="auto">
            <a:xfrm>
              <a:off x="5436046" y="31980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AutoShape 21"/>
            <p:cNvSpPr>
              <a:spLocks noChangeArrowheads="1"/>
            </p:cNvSpPr>
            <p:nvPr/>
          </p:nvSpPr>
          <p:spPr bwMode="auto">
            <a:xfrm>
              <a:off x="5651946" y="34139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AutoShape 22"/>
            <p:cNvSpPr>
              <a:spLocks noChangeArrowheads="1"/>
            </p:cNvSpPr>
            <p:nvPr/>
          </p:nvSpPr>
          <p:spPr bwMode="auto">
            <a:xfrm>
              <a:off x="5867846" y="36298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AutoShape 23"/>
            <p:cNvSpPr>
              <a:spLocks noChangeArrowheads="1"/>
            </p:cNvSpPr>
            <p:nvPr/>
          </p:nvSpPr>
          <p:spPr bwMode="auto">
            <a:xfrm>
              <a:off x="6083746" y="38457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AutoShape 24"/>
            <p:cNvSpPr>
              <a:spLocks noChangeArrowheads="1"/>
            </p:cNvSpPr>
            <p:nvPr/>
          </p:nvSpPr>
          <p:spPr bwMode="auto">
            <a:xfrm>
              <a:off x="6299646" y="40616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AutoShape 25"/>
            <p:cNvSpPr>
              <a:spLocks noChangeArrowheads="1"/>
            </p:cNvSpPr>
            <p:nvPr/>
          </p:nvSpPr>
          <p:spPr bwMode="auto">
            <a:xfrm>
              <a:off x="6515546" y="42775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7" name="AutoShape 26"/>
            <p:cNvSpPr>
              <a:spLocks noChangeArrowheads="1"/>
            </p:cNvSpPr>
            <p:nvPr/>
          </p:nvSpPr>
          <p:spPr bwMode="auto">
            <a:xfrm>
              <a:off x="6731446" y="44934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AutoShape 27"/>
            <p:cNvSpPr>
              <a:spLocks noChangeArrowheads="1"/>
            </p:cNvSpPr>
            <p:nvPr/>
          </p:nvSpPr>
          <p:spPr bwMode="auto">
            <a:xfrm>
              <a:off x="6947346" y="47093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AutoShape 28"/>
            <p:cNvSpPr>
              <a:spLocks noChangeArrowheads="1"/>
            </p:cNvSpPr>
            <p:nvPr/>
          </p:nvSpPr>
          <p:spPr bwMode="auto">
            <a:xfrm>
              <a:off x="7163246" y="49252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0" name="AutoShape 29"/>
            <p:cNvSpPr>
              <a:spLocks noChangeArrowheads="1"/>
            </p:cNvSpPr>
            <p:nvPr/>
          </p:nvSpPr>
          <p:spPr bwMode="auto">
            <a:xfrm>
              <a:off x="7379146" y="51411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1" name="AutoShape 30"/>
            <p:cNvSpPr>
              <a:spLocks noChangeArrowheads="1"/>
            </p:cNvSpPr>
            <p:nvPr/>
          </p:nvSpPr>
          <p:spPr bwMode="auto">
            <a:xfrm>
              <a:off x="7595046" y="53570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AutoShape 31"/>
            <p:cNvSpPr>
              <a:spLocks noChangeArrowheads="1"/>
            </p:cNvSpPr>
            <p:nvPr/>
          </p:nvSpPr>
          <p:spPr bwMode="auto">
            <a:xfrm>
              <a:off x="7810946" y="55729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3" name="AutoShape 32"/>
            <p:cNvSpPr>
              <a:spLocks noChangeArrowheads="1"/>
            </p:cNvSpPr>
            <p:nvPr/>
          </p:nvSpPr>
          <p:spPr bwMode="auto">
            <a:xfrm>
              <a:off x="8026846" y="5788838"/>
              <a:ext cx="287337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AutoShape 34"/>
            <p:cNvSpPr>
              <a:spLocks noChangeArrowheads="1"/>
            </p:cNvSpPr>
            <p:nvPr/>
          </p:nvSpPr>
          <p:spPr bwMode="auto">
            <a:xfrm>
              <a:off x="5942458" y="29091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AutoShape 35"/>
            <p:cNvSpPr>
              <a:spLocks noChangeArrowheads="1"/>
            </p:cNvSpPr>
            <p:nvPr/>
          </p:nvSpPr>
          <p:spPr bwMode="auto">
            <a:xfrm>
              <a:off x="6158358" y="31250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AutoShape 36"/>
            <p:cNvSpPr>
              <a:spLocks noChangeArrowheads="1"/>
            </p:cNvSpPr>
            <p:nvPr/>
          </p:nvSpPr>
          <p:spPr bwMode="auto">
            <a:xfrm>
              <a:off x="6374258" y="33409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AutoShape 37"/>
            <p:cNvSpPr>
              <a:spLocks noChangeArrowheads="1"/>
            </p:cNvSpPr>
            <p:nvPr/>
          </p:nvSpPr>
          <p:spPr bwMode="auto">
            <a:xfrm>
              <a:off x="6590158" y="35568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AutoShape 38"/>
            <p:cNvSpPr>
              <a:spLocks noChangeArrowheads="1"/>
            </p:cNvSpPr>
            <p:nvPr/>
          </p:nvSpPr>
          <p:spPr bwMode="auto">
            <a:xfrm>
              <a:off x="6806058" y="37727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0" name="AutoShape 39"/>
            <p:cNvSpPr>
              <a:spLocks noChangeArrowheads="1"/>
            </p:cNvSpPr>
            <p:nvPr/>
          </p:nvSpPr>
          <p:spPr bwMode="auto">
            <a:xfrm>
              <a:off x="7021958" y="39886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1" name="AutoShape 40"/>
            <p:cNvSpPr>
              <a:spLocks noChangeArrowheads="1"/>
            </p:cNvSpPr>
            <p:nvPr/>
          </p:nvSpPr>
          <p:spPr bwMode="auto">
            <a:xfrm>
              <a:off x="7237858" y="42045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2" name="AutoShape 41"/>
            <p:cNvSpPr>
              <a:spLocks noChangeArrowheads="1"/>
            </p:cNvSpPr>
            <p:nvPr/>
          </p:nvSpPr>
          <p:spPr bwMode="auto">
            <a:xfrm>
              <a:off x="7453758" y="44204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3" name="AutoShape 42"/>
            <p:cNvSpPr>
              <a:spLocks noChangeArrowheads="1"/>
            </p:cNvSpPr>
            <p:nvPr/>
          </p:nvSpPr>
          <p:spPr bwMode="auto">
            <a:xfrm>
              <a:off x="7669658" y="46363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4" name="AutoShape 43"/>
            <p:cNvSpPr>
              <a:spLocks noChangeArrowheads="1"/>
            </p:cNvSpPr>
            <p:nvPr/>
          </p:nvSpPr>
          <p:spPr bwMode="auto">
            <a:xfrm>
              <a:off x="7885558" y="48522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5" name="AutoShape 44"/>
            <p:cNvSpPr>
              <a:spLocks noChangeArrowheads="1"/>
            </p:cNvSpPr>
            <p:nvPr/>
          </p:nvSpPr>
          <p:spPr bwMode="auto">
            <a:xfrm>
              <a:off x="8101458" y="50681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6" name="AutoShape 45"/>
            <p:cNvSpPr>
              <a:spLocks noChangeArrowheads="1"/>
            </p:cNvSpPr>
            <p:nvPr/>
          </p:nvSpPr>
          <p:spPr bwMode="auto">
            <a:xfrm>
              <a:off x="8317358" y="52840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7" name="AutoShape 46"/>
            <p:cNvSpPr>
              <a:spLocks noChangeArrowheads="1"/>
            </p:cNvSpPr>
            <p:nvPr/>
          </p:nvSpPr>
          <p:spPr bwMode="auto">
            <a:xfrm>
              <a:off x="8533258" y="54999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48" name="AutoShape 47"/>
            <p:cNvSpPr>
              <a:spLocks noChangeArrowheads="1"/>
            </p:cNvSpPr>
            <p:nvPr/>
          </p:nvSpPr>
          <p:spPr bwMode="auto">
            <a:xfrm>
              <a:off x="8749158" y="5715813"/>
              <a:ext cx="287338" cy="431800"/>
            </a:xfrm>
            <a:prstGeom prst="can">
              <a:avLst>
                <a:gd name="adj" fmla="val 375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pic>
          <p:nvPicPr>
            <p:cNvPr id="49" name="Picture 48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33" y="5430063"/>
              <a:ext cx="1584325" cy="139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2915096" y="4493438"/>
              <a:ext cx="1079500" cy="12223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itchFamily="34" charset="0"/>
                </a:rPr>
                <a:t>Mediador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endParaRPr>
            </a:p>
          </p:txBody>
        </p:sp>
        <p:sp>
          <p:nvSpPr>
            <p:cNvPr id="51" name="AutoShape 50"/>
            <p:cNvSpPr>
              <a:spLocks noChangeArrowheads="1"/>
            </p:cNvSpPr>
            <p:nvPr/>
          </p:nvSpPr>
          <p:spPr bwMode="auto">
            <a:xfrm rot="19293762">
              <a:off x="2554733" y="6147613"/>
              <a:ext cx="1152525" cy="506413"/>
            </a:xfrm>
            <a:prstGeom prst="curvedUpArrow">
              <a:avLst>
                <a:gd name="adj1" fmla="val 45517"/>
                <a:gd name="adj2" fmla="val 91034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2" name="AutoShape 51"/>
            <p:cNvSpPr>
              <a:spLocks noChangeArrowheads="1"/>
            </p:cNvSpPr>
            <p:nvPr/>
          </p:nvSpPr>
          <p:spPr bwMode="auto">
            <a:xfrm rot="20722469">
              <a:off x="4067621" y="5212576"/>
              <a:ext cx="1366837" cy="288925"/>
            </a:xfrm>
            <a:prstGeom prst="notchedRightArrow">
              <a:avLst>
                <a:gd name="adj1" fmla="val 50000"/>
                <a:gd name="adj2" fmla="val 11826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3" name="AutoShape 52"/>
            <p:cNvSpPr>
              <a:spLocks noChangeArrowheads="1"/>
            </p:cNvSpPr>
            <p:nvPr/>
          </p:nvSpPr>
          <p:spPr bwMode="auto">
            <a:xfrm rot="10252465">
              <a:off x="4067621" y="4420413"/>
              <a:ext cx="1152525" cy="361950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54" name="AutoShape 53"/>
            <p:cNvSpPr>
              <a:spLocks noChangeArrowheads="1"/>
            </p:cNvSpPr>
            <p:nvPr/>
          </p:nvSpPr>
          <p:spPr bwMode="auto">
            <a:xfrm rot="2548996">
              <a:off x="1546671" y="4134663"/>
              <a:ext cx="792162" cy="1511300"/>
            </a:xfrm>
            <a:prstGeom prst="curvedRightArrow">
              <a:avLst>
                <a:gd name="adj1" fmla="val 38156"/>
                <a:gd name="adj2" fmla="val 76313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ES"/>
            </a:p>
          </p:txBody>
        </p:sp>
      </p:grpSp>
      <p:pic>
        <p:nvPicPr>
          <p:cNvPr id="57" name="Picture 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803" y="2705708"/>
            <a:ext cx="1742939" cy="169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0" descr="interfa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44" y="4807833"/>
            <a:ext cx="3738563" cy="189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88" y="4827186"/>
            <a:ext cx="2946025" cy="17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683" y="1837690"/>
            <a:ext cx="3407368" cy="182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671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Capacidades y Tecnología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Análisis de Sentimiento y de actividad en redes sociales…</a:t>
            </a:r>
            <a:endParaRPr lang="es-ES" dirty="0"/>
          </a:p>
        </p:txBody>
      </p:sp>
      <p:pic>
        <p:nvPicPr>
          <p:cNvPr id="1026" name="Picture 2" descr="methodolog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01008"/>
            <a:ext cx="617220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1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Capacidades y Tecnología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Sistemas de Información Geográfica Inteligentes</a:t>
            </a:r>
            <a:endParaRPr lang="es-ES" dirty="0"/>
          </a:p>
        </p:txBody>
      </p:sp>
      <p:pic>
        <p:nvPicPr>
          <p:cNvPr id="5122" name="Imagen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0" r="26120" b="16939"/>
          <a:stretch>
            <a:fillRect/>
          </a:stretch>
        </p:blipFill>
        <p:spPr bwMode="auto">
          <a:xfrm>
            <a:off x="1187624" y="3313373"/>
            <a:ext cx="7367928" cy="33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4890875" y="332656"/>
            <a:ext cx="3352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sng" dirty="0">
                <a:hlinkClick r:id="rId4"/>
              </a:rPr>
              <a:t>http://150.214.214.5/geodbowl/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732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r>
              <a:rPr lang="es-ES" dirty="0" smtClean="0"/>
              <a:t>Capacidades y Tecnología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496" y="1523925"/>
            <a:ext cx="8219256" cy="3849291"/>
          </a:xfrm>
        </p:spPr>
        <p:txBody>
          <a:bodyPr/>
          <a:lstStyle/>
          <a:p>
            <a:r>
              <a:rPr lang="es-ES" dirty="0" smtClean="0"/>
              <a:t>Asignación de Semántica a objetos móviles </a:t>
            </a:r>
          </a:p>
          <a:p>
            <a:pPr marL="0" indent="0">
              <a:buNone/>
            </a:pPr>
            <a:r>
              <a:rPr lang="es-ES" dirty="0" smtClean="0"/>
              <a:t>Razonamiento </a:t>
            </a:r>
          </a:p>
          <a:p>
            <a:pPr marL="0" indent="0">
              <a:buNone/>
            </a:pPr>
            <a:r>
              <a:rPr lang="es-ES" dirty="0" smtClean="0"/>
              <a:t>Espacio-Temporal</a:t>
            </a:r>
            <a:endParaRPr lang="es-ES" dirty="0"/>
          </a:p>
        </p:txBody>
      </p:sp>
      <p:pic>
        <p:nvPicPr>
          <p:cNvPr id="1026" name="Picture 2" descr="http://images.lainformacion.com/cms/la-tormenta-maria-se-convierte-en-huracan-en-su-ruta-hacia-terranova/2011_9_16_ABKTpmIKf8mEN4LS0tGFX3.jpg?width=645&amp;height=645&amp;type=flat&amp;id=OXRLEK9Ur6SJ7CMs2S90G7&amp;time=1316808181&amp;project=lainformac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818" y="2132856"/>
            <a:ext cx="5842006" cy="467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6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1143000"/>
          </a:xfrm>
        </p:spPr>
        <p:txBody>
          <a:bodyPr/>
          <a:lstStyle/>
          <a:p>
            <a:r>
              <a:rPr lang="es-ES" dirty="0"/>
              <a:t>Capacidades y Tecnología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3849291"/>
          </a:xfrm>
        </p:spPr>
        <p:txBody>
          <a:bodyPr/>
          <a:lstStyle/>
          <a:p>
            <a:r>
              <a:rPr lang="es-ES" dirty="0" smtClean="0"/>
              <a:t>Personalización de Información</a:t>
            </a:r>
          </a:p>
          <a:p>
            <a:r>
              <a:rPr lang="es-ES" dirty="0" smtClean="0"/>
              <a:t>Recomendación Semántica de Contenidos</a:t>
            </a:r>
          </a:p>
          <a:p>
            <a:r>
              <a:rPr lang="es-ES" dirty="0"/>
              <a:t>Aplicaciones para Dispositivos </a:t>
            </a:r>
            <a:r>
              <a:rPr lang="es-ES" dirty="0" smtClean="0"/>
              <a:t>Móviles</a:t>
            </a:r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4392488" cy="347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android-geotrip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DCDDDF"/>
              </a:clrFrom>
              <a:clrTo>
                <a:srgbClr val="DCDD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005064"/>
            <a:ext cx="6350790" cy="313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6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ítulo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r>
              <a:rPr lang="es-ES" dirty="0" smtClean="0">
                <a:ea typeface="ＭＳ Ｐゴシック" pitchFamily="34" charset="-128"/>
              </a:rPr>
              <a:t>Productos</a:t>
            </a:r>
          </a:p>
        </p:txBody>
      </p:sp>
      <p:sp>
        <p:nvSpPr>
          <p:cNvPr id="6147" name="Marcador de contenido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3849291"/>
          </a:xfrm>
        </p:spPr>
        <p:txBody>
          <a:bodyPr/>
          <a:lstStyle/>
          <a:p>
            <a:r>
              <a:rPr lang="es-ES" sz="2400" dirty="0" smtClean="0">
                <a:ea typeface="ＭＳ Ｐゴシック" pitchFamily="34" charset="-128"/>
              </a:rPr>
              <a:t>DBOWL (</a:t>
            </a:r>
            <a:r>
              <a:rPr lang="es-ES" sz="2400" dirty="0" err="1" smtClean="0">
                <a:ea typeface="ＭＳ Ｐゴシック" pitchFamily="34" charset="-128"/>
              </a:rPr>
              <a:t>Scalable</a:t>
            </a:r>
            <a:r>
              <a:rPr lang="es-ES" sz="2400" dirty="0" smtClean="0">
                <a:ea typeface="ＭＳ Ｐゴシック" pitchFamily="34" charset="-128"/>
              </a:rPr>
              <a:t> </a:t>
            </a:r>
            <a:r>
              <a:rPr lang="es-ES" sz="2400" dirty="0" err="1" smtClean="0">
                <a:ea typeface="ＭＳ Ｐゴシック" pitchFamily="34" charset="-128"/>
              </a:rPr>
              <a:t>Reasoner</a:t>
            </a:r>
            <a:r>
              <a:rPr lang="es-ES" sz="2400" dirty="0" smtClean="0">
                <a:ea typeface="ＭＳ Ｐゴシック" pitchFamily="34" charset="-128"/>
              </a:rPr>
              <a:t>)</a:t>
            </a:r>
          </a:p>
          <a:p>
            <a:endParaRPr lang="es-ES" sz="2400" dirty="0" smtClean="0">
              <a:ea typeface="ＭＳ Ｐゴシック" pitchFamily="34" charset="-128"/>
            </a:endParaRPr>
          </a:p>
          <a:p>
            <a:r>
              <a:rPr lang="es-ES" sz="2400" dirty="0" err="1" smtClean="0">
                <a:ea typeface="ＭＳ Ｐゴシック" pitchFamily="34" charset="-128"/>
              </a:rPr>
              <a:t>jMetal</a:t>
            </a:r>
            <a:r>
              <a:rPr lang="es-ES" sz="2400" dirty="0" smtClean="0">
                <a:ea typeface="ＭＳ Ｐゴシック" pitchFamily="34" charset="-128"/>
              </a:rPr>
              <a:t> (</a:t>
            </a:r>
            <a:r>
              <a:rPr lang="es-ES" sz="2400" dirty="0" err="1" smtClean="0">
                <a:ea typeface="ＭＳ Ｐゴシック" pitchFamily="34" charset="-128"/>
              </a:rPr>
              <a:t>Metaheuristic</a:t>
            </a:r>
            <a:r>
              <a:rPr lang="es-ES" sz="2400" dirty="0" smtClean="0">
                <a:ea typeface="ＭＳ Ｐゴシック" pitchFamily="34" charset="-128"/>
              </a:rPr>
              <a:t> </a:t>
            </a:r>
            <a:r>
              <a:rPr lang="es-ES" sz="2400" dirty="0" err="1" smtClean="0">
                <a:ea typeface="ＭＳ Ｐゴシック" pitchFamily="34" charset="-128"/>
              </a:rPr>
              <a:t>Algorithms</a:t>
            </a:r>
            <a:r>
              <a:rPr lang="es-ES" sz="2400" dirty="0" smtClean="0">
                <a:ea typeface="ＭＳ Ｐゴシック" pitchFamily="34" charset="-128"/>
              </a:rPr>
              <a:t> in Java)</a:t>
            </a:r>
          </a:p>
          <a:p>
            <a:endParaRPr lang="es-ES" sz="2400" dirty="0" smtClean="0">
              <a:ea typeface="ＭＳ Ｐゴシック" pitchFamily="34" charset="-128"/>
            </a:endParaRPr>
          </a:p>
          <a:p>
            <a:r>
              <a:rPr lang="es-ES" sz="2400" dirty="0" err="1" smtClean="0">
                <a:ea typeface="ＭＳ Ｐゴシック" pitchFamily="34" charset="-128"/>
              </a:rPr>
              <a:t>Bioqueries</a:t>
            </a:r>
            <a:r>
              <a:rPr lang="es-ES" sz="2400" dirty="0" smtClean="0">
                <a:ea typeface="ＭＳ Ｐゴシック" pitchFamily="34" charset="-128"/>
              </a:rPr>
              <a:t> (SPARQL </a:t>
            </a:r>
            <a:r>
              <a:rPr lang="es-ES" sz="2400" dirty="0" err="1" smtClean="0">
                <a:ea typeface="ＭＳ Ｐゴシック" pitchFamily="34" charset="-128"/>
              </a:rPr>
              <a:t>queries</a:t>
            </a:r>
            <a:r>
              <a:rPr lang="es-ES" sz="2400" dirty="0" smtClean="0">
                <a:ea typeface="ＭＳ Ｐゴシック" pitchFamily="34" charset="-128"/>
              </a:rPr>
              <a:t> </a:t>
            </a:r>
            <a:r>
              <a:rPr lang="es-ES" sz="2400" dirty="0" err="1" smtClean="0">
                <a:ea typeface="ＭＳ Ｐゴシック" pitchFamily="34" charset="-128"/>
              </a:rPr>
              <a:t>for</a:t>
            </a:r>
            <a:r>
              <a:rPr lang="es-ES" sz="2400" dirty="0" smtClean="0">
                <a:ea typeface="ＭＳ Ｐゴシック" pitchFamily="34" charset="-128"/>
              </a:rPr>
              <a:t> </a:t>
            </a:r>
            <a:r>
              <a:rPr lang="es-ES" sz="2400" dirty="0" err="1" smtClean="0">
                <a:ea typeface="ＭＳ Ｐゴシック" pitchFamily="34" charset="-128"/>
              </a:rPr>
              <a:t>Biologists</a:t>
            </a:r>
            <a:r>
              <a:rPr lang="es-ES" sz="2400" dirty="0" smtClean="0">
                <a:ea typeface="ＭＳ Ｐゴシック" pitchFamily="34" charset="-128"/>
              </a:rPr>
              <a:t>)</a:t>
            </a:r>
          </a:p>
          <a:p>
            <a:endParaRPr lang="es-ES" sz="2400" dirty="0" smtClean="0">
              <a:ea typeface="ＭＳ Ｐゴシック" pitchFamily="34" charset="-128"/>
            </a:endParaRPr>
          </a:p>
          <a:p>
            <a:r>
              <a:rPr lang="es-ES" sz="2400" dirty="0" err="1" smtClean="0">
                <a:ea typeface="ＭＳ Ｐゴシック" pitchFamily="34" charset="-128"/>
              </a:rPr>
              <a:t>Geotrip</a:t>
            </a:r>
            <a:endParaRPr lang="es-ES" sz="2400" dirty="0" smtClean="0">
              <a:ea typeface="ＭＳ Ｐゴシック" pitchFamily="34" charset="-128"/>
            </a:endParaRPr>
          </a:p>
          <a:p>
            <a:endParaRPr lang="es-ES" sz="2400" dirty="0" smtClean="0">
              <a:ea typeface="ＭＳ Ｐゴシック" pitchFamily="34" charset="-128"/>
            </a:endParaRPr>
          </a:p>
          <a:p>
            <a:r>
              <a:rPr lang="es-ES" sz="2400" dirty="0" smtClean="0">
                <a:ea typeface="ＭＳ Ｐゴシック" pitchFamily="34" charset="-128"/>
              </a:rPr>
              <a:t>SBMM (Systems </a:t>
            </a:r>
            <a:r>
              <a:rPr lang="es-ES" sz="2400" dirty="0" err="1" smtClean="0">
                <a:ea typeface="ＭＳ Ｐゴシック" pitchFamily="34" charset="-128"/>
              </a:rPr>
              <a:t>Biology</a:t>
            </a:r>
            <a:r>
              <a:rPr lang="es-ES" sz="2400" dirty="0" smtClean="0">
                <a:ea typeface="ＭＳ Ｐゴシック" pitchFamily="34" charset="-128"/>
              </a:rPr>
              <a:t> </a:t>
            </a:r>
            <a:r>
              <a:rPr lang="es-ES" sz="2400" dirty="0" err="1" smtClean="0">
                <a:ea typeface="ＭＳ Ｐゴシック" pitchFamily="34" charset="-128"/>
              </a:rPr>
              <a:t>Metabolic</a:t>
            </a:r>
            <a:r>
              <a:rPr lang="es-ES" sz="2400" dirty="0" smtClean="0">
                <a:ea typeface="ＭＳ Ｐゴシック" pitchFamily="34" charset="-128"/>
              </a:rPr>
              <a:t> </a:t>
            </a:r>
            <a:r>
              <a:rPr lang="es-ES" sz="2400" dirty="0" err="1" smtClean="0">
                <a:ea typeface="ＭＳ Ｐゴシック" pitchFamily="34" charset="-128"/>
              </a:rPr>
              <a:t>Assistant</a:t>
            </a:r>
            <a:r>
              <a:rPr lang="es-ES" sz="2400" dirty="0" smtClean="0">
                <a:ea typeface="ＭＳ Ｐゴシック" pitchFamily="34" charset="-128"/>
              </a:rPr>
              <a:t>)</a:t>
            </a:r>
          </a:p>
        </p:txBody>
      </p:sp>
      <p:pic>
        <p:nvPicPr>
          <p:cNvPr id="6148" name="Picture 2" descr="jMetal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2578423"/>
            <a:ext cx="89852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android-geotri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4218" y="4365615"/>
            <a:ext cx="1897810" cy="9355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150" name="Picture 6" descr="http://khaos.uma.es/dbowl/templates/recursos/images/logo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1844824"/>
            <a:ext cx="310832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8" descr="Bioquerie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76256" y="3861048"/>
            <a:ext cx="2038350" cy="48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6296" y="5092519"/>
            <a:ext cx="1513600" cy="11765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1283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2"/>
          <p:cNvSpPr>
            <a:spLocks noGrp="1" noChangeArrowheads="1"/>
          </p:cNvSpPr>
          <p:nvPr>
            <p:ph type="title"/>
          </p:nvPr>
        </p:nvSpPr>
        <p:spPr>
          <a:xfrm>
            <a:off x="457200" y="620688"/>
            <a:ext cx="8229600" cy="710952"/>
          </a:xfrm>
        </p:spPr>
        <p:txBody>
          <a:bodyPr/>
          <a:lstStyle/>
          <a:p>
            <a:pPr eaLnBrk="1" hangingPunct="1"/>
            <a:r>
              <a:rPr lang="es-ES" sz="3200" dirty="0" smtClean="0">
                <a:ea typeface="ＭＳ Ｐゴシック" pitchFamily="34" charset="-128"/>
              </a:rPr>
              <a:t>Proyectos actualmente en curso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1" y="1340023"/>
            <a:ext cx="8640960" cy="496929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sz="1600" b="1" dirty="0" smtClean="0"/>
              <a:t>BIO </a:t>
            </a:r>
            <a:r>
              <a:rPr lang="es-ES" sz="1600" b="1" dirty="0" err="1" smtClean="0"/>
              <a:t>knowLEDGe</a:t>
            </a:r>
            <a:r>
              <a:rPr lang="es-ES" sz="1600" b="1" dirty="0" smtClean="0"/>
              <a:t> Extractor and </a:t>
            </a:r>
            <a:r>
              <a:rPr lang="es-ES" sz="1600" b="1" dirty="0" err="1" smtClean="0"/>
              <a:t>Modeller</a:t>
            </a:r>
            <a:r>
              <a:rPr lang="es-ES" sz="1600" b="1" dirty="0" smtClean="0"/>
              <a:t> </a:t>
            </a:r>
            <a:r>
              <a:rPr lang="es-ES" sz="1600" b="1" dirty="0" err="1" smtClean="0"/>
              <a:t>for</a:t>
            </a:r>
            <a:r>
              <a:rPr lang="es-ES" sz="1600" b="1" dirty="0" smtClean="0"/>
              <a:t> </a:t>
            </a:r>
            <a:r>
              <a:rPr lang="es-ES" sz="1600" b="1" dirty="0" err="1" smtClean="0"/>
              <a:t>Protein</a:t>
            </a:r>
            <a:r>
              <a:rPr lang="es-ES" sz="1600" b="1" dirty="0" smtClean="0"/>
              <a:t> </a:t>
            </a:r>
            <a:r>
              <a:rPr lang="es-ES" sz="1600" b="1" dirty="0" err="1" smtClean="0"/>
              <a:t>Production</a:t>
            </a:r>
            <a:r>
              <a:rPr lang="es-ES" sz="1600" b="1" dirty="0" smtClean="0"/>
              <a:t> </a:t>
            </a:r>
            <a:r>
              <a:rPr lang="es-ES" sz="1600" dirty="0" smtClean="0"/>
              <a:t>– FP7 STREP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b="1" dirty="0" err="1" smtClean="0"/>
              <a:t>E-COMmerce</a:t>
            </a:r>
            <a:r>
              <a:rPr lang="en-US" sz="1600" b="1" dirty="0" smtClean="0"/>
              <a:t> Proficient Applications in Security and Sales for SMEs</a:t>
            </a:r>
            <a:r>
              <a:rPr lang="en-US" sz="1600" dirty="0" smtClean="0"/>
              <a:t> – FP7 Research for the benefit of the SME associations</a:t>
            </a:r>
          </a:p>
          <a:p>
            <a:pPr eaLnBrk="1" hangingPunct="1">
              <a:lnSpc>
                <a:spcPct val="90000"/>
              </a:lnSpc>
            </a:pPr>
            <a:endParaRPr lang="en-US" sz="1600" dirty="0" smtClean="0"/>
          </a:p>
          <a:p>
            <a:pPr eaLnBrk="1" hangingPunct="1">
              <a:lnSpc>
                <a:spcPct val="90000"/>
              </a:lnSpc>
            </a:pPr>
            <a:r>
              <a:rPr lang="es-ES" sz="1600" b="1" dirty="0" smtClean="0"/>
              <a:t>COST-</a:t>
            </a:r>
            <a:r>
              <a:rPr lang="en-US" sz="1600" b="1" dirty="0" smtClean="0"/>
              <a:t>KEYSTONE - semantic keyword-based search on structured data sources</a:t>
            </a:r>
            <a:r>
              <a:rPr lang="es-ES" sz="1600" b="1" dirty="0" smtClean="0"/>
              <a:t> </a:t>
            </a:r>
            <a:r>
              <a:rPr lang="es-ES" sz="1600" dirty="0" smtClean="0"/>
              <a:t>– FP7 </a:t>
            </a:r>
            <a:r>
              <a:rPr lang="es-ES" sz="1600" dirty="0" err="1" smtClean="0"/>
              <a:t>Cost</a:t>
            </a:r>
            <a:r>
              <a:rPr lang="es-ES" sz="1600" dirty="0" smtClean="0"/>
              <a:t> </a:t>
            </a:r>
            <a:r>
              <a:rPr lang="es-ES" sz="1600" dirty="0" err="1" smtClean="0"/>
              <a:t>Action</a:t>
            </a:r>
            <a:endParaRPr lang="es-ES" sz="1600" dirty="0" smtClean="0"/>
          </a:p>
          <a:p>
            <a:pPr eaLnBrk="1" hangingPunct="1">
              <a:lnSpc>
                <a:spcPct val="90000"/>
              </a:lnSpc>
            </a:pPr>
            <a:r>
              <a:rPr lang="es-ES" sz="1600" b="1" dirty="0" smtClean="0"/>
              <a:t>COST-CHARME </a:t>
            </a:r>
            <a:r>
              <a:rPr lang="es-ES" sz="1600" dirty="0" smtClean="0"/>
              <a:t>- </a:t>
            </a:r>
            <a:r>
              <a:rPr lang="en-US" sz="1600" b="1" dirty="0" err="1"/>
              <a:t>Harmonising</a:t>
            </a:r>
            <a:r>
              <a:rPr lang="en-US" sz="1600" b="1" dirty="0"/>
              <a:t> </a:t>
            </a:r>
            <a:r>
              <a:rPr lang="en-US" sz="1600" b="1" dirty="0" err="1"/>
              <a:t>standardisation</a:t>
            </a:r>
            <a:r>
              <a:rPr lang="en-US" sz="1600" b="1" dirty="0"/>
              <a:t> strategies to increase efficiency and competitiveness of European life-science research</a:t>
            </a:r>
            <a:endParaRPr lang="es-ES" sz="1600" dirty="0" smtClean="0"/>
          </a:p>
          <a:p>
            <a:pPr eaLnBrk="1" hangingPunct="1">
              <a:lnSpc>
                <a:spcPct val="90000"/>
              </a:lnSpc>
            </a:pPr>
            <a:r>
              <a:rPr lang="es-ES" sz="1600" b="1" dirty="0" smtClean="0"/>
              <a:t>COST-</a:t>
            </a:r>
            <a:r>
              <a:rPr lang="es-ES" sz="1600" dirty="0" smtClean="0"/>
              <a:t> </a:t>
            </a:r>
            <a:r>
              <a:rPr lang="es-ES" sz="1600" b="1" dirty="0" err="1" smtClean="0"/>
              <a:t>ImAppNIO</a:t>
            </a:r>
            <a:r>
              <a:rPr lang="es-ES" sz="1600" b="1" dirty="0" smtClean="0"/>
              <a:t> - </a:t>
            </a:r>
            <a:r>
              <a:rPr lang="en-US" sz="1600" b="1" dirty="0" smtClean="0"/>
              <a:t>Improving </a:t>
            </a:r>
            <a:r>
              <a:rPr lang="en-US" sz="1600" b="1" dirty="0"/>
              <a:t>Applicability of Nature-Inspired </a:t>
            </a:r>
            <a:r>
              <a:rPr lang="en-US" sz="1600" b="1" dirty="0" err="1"/>
              <a:t>Optimisation</a:t>
            </a:r>
            <a:r>
              <a:rPr lang="en-US" sz="1600" b="1" dirty="0"/>
              <a:t> by Joining Theory and </a:t>
            </a:r>
            <a:r>
              <a:rPr lang="en-US" sz="1600" b="1" dirty="0" smtClean="0"/>
              <a:t>Practice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600" b="1" dirty="0"/>
              <a:t> </a:t>
            </a:r>
            <a:endParaRPr lang="es-ES" sz="1600" dirty="0" smtClean="0"/>
          </a:p>
          <a:p>
            <a:pPr eaLnBrk="1" hangingPunct="1">
              <a:lnSpc>
                <a:spcPct val="90000"/>
              </a:lnSpc>
            </a:pPr>
            <a:r>
              <a:rPr lang="es-ES" sz="1600" b="1" dirty="0" smtClean="0"/>
              <a:t>PERCEPCIÓN: Semántica en una Plataforma de Análisis del Big Data</a:t>
            </a:r>
            <a:r>
              <a:rPr lang="es-ES" sz="1600" dirty="0" smtClean="0"/>
              <a:t>– </a:t>
            </a:r>
            <a:r>
              <a:rPr lang="es-ES" sz="1600" dirty="0"/>
              <a:t>Ministerio de Ciencia e Innovación </a:t>
            </a:r>
          </a:p>
          <a:p>
            <a:pPr eaLnBrk="1" hangingPunct="1">
              <a:lnSpc>
                <a:spcPct val="90000"/>
              </a:lnSpc>
            </a:pPr>
            <a:endParaRPr lang="es-ES" sz="1600" dirty="0" smtClean="0"/>
          </a:p>
          <a:p>
            <a:pPr eaLnBrk="1" hangingPunct="1">
              <a:lnSpc>
                <a:spcPct val="90000"/>
              </a:lnSpc>
            </a:pPr>
            <a:r>
              <a:rPr lang="es-ES" sz="1600" b="1" dirty="0" smtClean="0"/>
              <a:t>Hacia una Plataforma para la Explotación y Análisis de Datos Vinculados en Biología de Sistemas </a:t>
            </a:r>
            <a:r>
              <a:rPr lang="es-ES" sz="1600" dirty="0" smtClean="0"/>
              <a:t>– Excelencia Junta Andalucía (Investigación Fundamental no Orientada)</a:t>
            </a:r>
          </a:p>
          <a:p>
            <a:pPr eaLnBrk="1" hangingPunct="1">
              <a:lnSpc>
                <a:spcPct val="90000"/>
              </a:lnSpc>
            </a:pPr>
            <a:r>
              <a:rPr lang="es-ES" sz="1600" b="1" dirty="0" smtClean="0"/>
              <a:t>Una Plataforma Colaborativa para el Análisis del Big Data  </a:t>
            </a:r>
            <a:r>
              <a:rPr lang="es-ES" sz="1600" dirty="0" smtClean="0"/>
              <a:t>– Excelencia Junta Andalucía (Motriz)</a:t>
            </a:r>
          </a:p>
        </p:txBody>
      </p:sp>
    </p:spTree>
    <p:extLst>
      <p:ext uri="{BB962C8B-B14F-4D97-AF65-F5344CB8AC3E}">
        <p14:creationId xmlns:p14="http://schemas.microsoft.com/office/powerpoint/2010/main" val="36547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_Codex">
  <a:themeElements>
    <a:clrScheme name="9_Codex 1">
      <a:dk1>
        <a:srgbClr val="000000"/>
      </a:dk1>
      <a:lt1>
        <a:srgbClr val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FFFFFF"/>
      </a:accent3>
      <a:accent4>
        <a:srgbClr val="000000"/>
      </a:accent4>
      <a:accent5>
        <a:srgbClr val="CAAAAA"/>
      </a:accent5>
      <a:accent6>
        <a:srgbClr val="D99B13"/>
      </a:accent6>
      <a:hlink>
        <a:srgbClr val="EF8E1C"/>
      </a:hlink>
      <a:folHlink>
        <a:srgbClr val="FEC60B"/>
      </a:folHlink>
    </a:clrScheme>
    <a:fontScheme name="9_Codex">
      <a:majorFont>
        <a:latin typeface="Verdana"/>
        <a:ea typeface="ＭＳ Ｐゴシック"/>
        <a:cs typeface=""/>
      </a:majorFont>
      <a:minorFont>
        <a:latin typeface="Calisto MT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Codex 1">
        <a:dk1>
          <a:srgbClr val="000000"/>
        </a:dk1>
        <a:lt1>
          <a:srgbClr val="FFFFFF"/>
        </a:lt1>
        <a:dk2>
          <a:srgbClr val="59564B"/>
        </a:dk2>
        <a:lt2>
          <a:srgbClr val="DFDAC7"/>
        </a:lt2>
        <a:accent1>
          <a:srgbClr val="990000"/>
        </a:accent1>
        <a:accent2>
          <a:srgbClr val="EFAB16"/>
        </a:accent2>
        <a:accent3>
          <a:srgbClr val="FFFFFF"/>
        </a:accent3>
        <a:accent4>
          <a:srgbClr val="000000"/>
        </a:accent4>
        <a:accent5>
          <a:srgbClr val="CAAAAA"/>
        </a:accent5>
        <a:accent6>
          <a:srgbClr val="D99B13"/>
        </a:accent6>
        <a:hlink>
          <a:srgbClr val="EF8E1C"/>
        </a:hlink>
        <a:folHlink>
          <a:srgbClr val="FEC60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iseño predetermin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9_Codex 1">
    <a:dk1>
      <a:srgbClr val="000000"/>
    </a:dk1>
    <a:lt1>
      <a:srgbClr val="FFFFFF"/>
    </a:lt1>
    <a:dk2>
      <a:srgbClr val="59564B"/>
    </a:dk2>
    <a:lt2>
      <a:srgbClr val="DFDAC7"/>
    </a:lt2>
    <a:accent1>
      <a:srgbClr val="990000"/>
    </a:accent1>
    <a:accent2>
      <a:srgbClr val="EFAB16"/>
    </a:accent2>
    <a:accent3>
      <a:srgbClr val="FFFFFF"/>
    </a:accent3>
    <a:accent4>
      <a:srgbClr val="000000"/>
    </a:accent4>
    <a:accent5>
      <a:srgbClr val="CAAAAA"/>
    </a:accent5>
    <a:accent6>
      <a:srgbClr val="D99B13"/>
    </a:accent6>
    <a:hlink>
      <a:srgbClr val="EF8E1C"/>
    </a:hlink>
    <a:folHlink>
      <a:srgbClr val="FEC60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3174</TotalTime>
  <Words>661</Words>
  <Application>Microsoft Office PowerPoint</Application>
  <PresentationFormat>Presentación en pantalla (4:3)</PresentationFormat>
  <Paragraphs>116</Paragraphs>
  <Slides>13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Calisto MT</vt:lpstr>
      <vt:lpstr>ＭＳ Ｐゴシック</vt:lpstr>
      <vt:lpstr>Verdana</vt:lpstr>
      <vt:lpstr>Wingdings</vt:lpstr>
      <vt:lpstr>9_Codex</vt:lpstr>
      <vt:lpstr>Diseño predeterminado</vt:lpstr>
      <vt:lpstr>Presentación de PowerPoint</vt:lpstr>
      <vt:lpstr>Capacidades</vt:lpstr>
      <vt:lpstr>Capacidades y Tecnología</vt:lpstr>
      <vt:lpstr>Capacidades y Tecnología</vt:lpstr>
      <vt:lpstr>Capacidades y Tecnología</vt:lpstr>
      <vt:lpstr>Capacidades y Tecnología</vt:lpstr>
      <vt:lpstr>Capacidades y Tecnología</vt:lpstr>
      <vt:lpstr>Productos</vt:lpstr>
      <vt:lpstr>Proyectos actualmente en curso</vt:lpstr>
      <vt:lpstr>Aplicaciones Smart City I</vt:lpstr>
      <vt:lpstr>Aplicaciones Smart City II</vt:lpstr>
      <vt:lpstr>Aplicaciones Smart City II</vt:lpstr>
      <vt:lpstr>Presentación de PowerPoint</vt:lpstr>
    </vt:vector>
  </TitlesOfParts>
  <Company>Universidad de Málaga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Ismael Navas Delgado</dc:creator>
  <cp:lastModifiedBy>José García-Nieto</cp:lastModifiedBy>
  <cp:revision>330</cp:revision>
  <dcterms:created xsi:type="dcterms:W3CDTF">2011-12-01T17:48:24Z</dcterms:created>
  <dcterms:modified xsi:type="dcterms:W3CDTF">2016-02-18T07:43:50Z</dcterms:modified>
</cp:coreProperties>
</file>